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87" r:id="rId2"/>
    <p:sldId id="288" r:id="rId3"/>
    <p:sldId id="289" r:id="rId4"/>
    <p:sldId id="290" r:id="rId5"/>
    <p:sldId id="291" r:id="rId6"/>
    <p:sldId id="292" r:id="rId7"/>
    <p:sldId id="316" r:id="rId8"/>
    <p:sldId id="320" r:id="rId9"/>
    <p:sldId id="317" r:id="rId10"/>
    <p:sldId id="319" r:id="rId11"/>
    <p:sldId id="318" r:id="rId12"/>
    <p:sldId id="33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35" r:id="rId21"/>
    <p:sldId id="333" r:id="rId22"/>
    <p:sldId id="300" r:id="rId23"/>
    <p:sldId id="334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30" r:id="rId32"/>
    <p:sldId id="331" r:id="rId33"/>
    <p:sldId id="329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</p:sldIdLst>
  <p:sldSz cx="9144000" cy="6858000" type="screen4x3"/>
  <p:notesSz cx="7315200" cy="96012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Batelle_Conesa-prueb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telle_Conesa-prueba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Batelle_Conesa-prueb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title>
      <c:layout>
        <c:manualLayout>
          <c:xMode val="edge"/>
          <c:yMode val="edge"/>
          <c:x val="2.8839629532538023E-2"/>
          <c:y val="1.8390804597701163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ICA_O2!$D$250</c:f>
              <c:strCache>
                <c:ptCount val="1"/>
                <c:pt idx="0">
                  <c:v>ICA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0.2907311174768602"/>
                  <c:y val="-0.1415853588953562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es-PE"/>
                </a:p>
              </c:txPr>
            </c:trendlineLbl>
          </c:trendline>
          <c:xVal>
            <c:numRef>
              <c:f>ICA_O2!$C$251:$C$260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ICA_O2!$D$251:$D$260</c:f>
              <c:numCache>
                <c:formatCode>0.0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0.45</c:v>
                </c:pt>
                <c:pt idx="4">
                  <c:v>0.65000000000000235</c:v>
                </c:pt>
                <c:pt idx="5">
                  <c:v>0.70000000000000062</c:v>
                </c:pt>
                <c:pt idx="6">
                  <c:v>0.8</c:v>
                </c:pt>
                <c:pt idx="7">
                  <c:v>0.9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</c:ser>
        <c:axId val="79838592"/>
        <c:axId val="81665024"/>
      </c:scatterChart>
      <c:valAx>
        <c:axId val="79838592"/>
        <c:scaling>
          <c:orientation val="minMax"/>
          <c:max val="10"/>
        </c:scaling>
        <c:axPos val="b"/>
        <c:numFmt formatCode="General" sourceLinked="1"/>
        <c:tickLblPos val="nextTo"/>
        <c:crossAx val="81665024"/>
        <c:crosses val="autoZero"/>
        <c:crossBetween val="midCat"/>
        <c:majorUnit val="1"/>
      </c:valAx>
      <c:valAx>
        <c:axId val="81665024"/>
        <c:scaling>
          <c:orientation val="minMax"/>
          <c:max val="1"/>
          <c:min val="0"/>
        </c:scaling>
        <c:axPos val="l"/>
        <c:majorGridlines/>
        <c:numFmt formatCode="0.0" sourceLinked="1"/>
        <c:tickLblPos val="nextTo"/>
        <c:crossAx val="79838592"/>
        <c:crossesAt val="0"/>
        <c:crossBetween val="midCat"/>
      </c:valAx>
      <c:spPr>
        <a:noFill/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PE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title>
      <c:layout>
        <c:manualLayout>
          <c:xMode val="edge"/>
          <c:yMode val="edge"/>
          <c:x val="2.8839629532538023E-2"/>
          <c:y val="1.8390804597701187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ICA_O2!$D$250</c:f>
              <c:strCache>
                <c:ptCount val="1"/>
                <c:pt idx="0">
                  <c:v>ICA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0.2907311174768602"/>
                  <c:y val="-0.1415853588953561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es-PE"/>
                </a:p>
              </c:txPr>
            </c:trendlineLbl>
          </c:trendline>
          <c:xVal>
            <c:numRef>
              <c:f>ICA_O2!$C$251:$C$260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ICA_O2!$D$251:$D$260</c:f>
              <c:numCache>
                <c:formatCode>0.0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0.45</c:v>
                </c:pt>
                <c:pt idx="4">
                  <c:v>0.65000000000000235</c:v>
                </c:pt>
                <c:pt idx="5">
                  <c:v>0.70000000000000062</c:v>
                </c:pt>
                <c:pt idx="6">
                  <c:v>0.8</c:v>
                </c:pt>
                <c:pt idx="7">
                  <c:v>0.9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</c:ser>
        <c:axId val="119494912"/>
        <c:axId val="126763776"/>
      </c:scatterChart>
      <c:valAx>
        <c:axId val="119494912"/>
        <c:scaling>
          <c:orientation val="minMax"/>
          <c:max val="10"/>
        </c:scaling>
        <c:axPos val="b"/>
        <c:numFmt formatCode="General" sourceLinked="1"/>
        <c:tickLblPos val="nextTo"/>
        <c:crossAx val="126763776"/>
        <c:crosses val="autoZero"/>
        <c:crossBetween val="midCat"/>
        <c:majorUnit val="1"/>
      </c:valAx>
      <c:valAx>
        <c:axId val="126763776"/>
        <c:scaling>
          <c:orientation val="minMax"/>
          <c:max val="1"/>
          <c:min val="0"/>
        </c:scaling>
        <c:axPos val="l"/>
        <c:majorGridlines/>
        <c:numFmt formatCode="0.0" sourceLinked="1"/>
        <c:tickLblPos val="nextTo"/>
        <c:crossAx val="119494912"/>
        <c:crossesAt val="0"/>
        <c:crossBetween val="midCat"/>
      </c:valAx>
      <c:spPr>
        <a:noFill/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P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title>
      <c:tx>
        <c:rich>
          <a:bodyPr/>
          <a:lstStyle/>
          <a:p>
            <a:pPr>
              <a:defRPr sz="1600" b="0"/>
            </a:pPr>
            <a:r>
              <a:rPr lang="es-PE" sz="1600" b="0" dirty="0"/>
              <a:t>Regresión no lineal (ICA)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Activas</c:v>
          </c:tx>
          <c:spPr>
            <a:ln w="28575">
              <a:noFill/>
            </a:ln>
            <a:effectLst/>
          </c:spPr>
          <c:marker>
            <c:symbol val="circle"/>
            <c:size val="3"/>
          </c:marker>
          <c:xVal>
            <c:numRef>
              <c:f>'ICA-suelo'!$C$145:$C$158</c:f>
              <c:numCache>
                <c:formatCode>0.000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'ICA-suelo'!$D$145:$D$158</c:f>
              <c:numCache>
                <c:formatCode>0.000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0.8</c:v>
                </c:pt>
                <c:pt idx="5">
                  <c:v>0.9</c:v>
                </c:pt>
                <c:pt idx="6">
                  <c:v>0.9</c:v>
                </c:pt>
                <c:pt idx="7">
                  <c:v>0.8</c:v>
                </c:pt>
                <c:pt idx="8">
                  <c:v>0.2</c:v>
                </c:pt>
                <c:pt idx="9">
                  <c:v>0.2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</c:ser>
        <c:ser>
          <c:idx val="1"/>
          <c:order val="1"/>
          <c:tx>
            <c:v>Modelo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'ICA-suelo'!xdata3</c:f>
              <c:numCache>
                <c:formatCode>General</c:formatCode>
                <c:ptCount val="200"/>
                <c:pt idx="0">
                  <c:v>0</c:v>
                </c:pt>
                <c:pt idx="1">
                  <c:v>8.0402010050251299E-2</c:v>
                </c:pt>
                <c:pt idx="2">
                  <c:v>0.1608040201005026</c:v>
                </c:pt>
                <c:pt idx="3">
                  <c:v>0.24120603015075448</c:v>
                </c:pt>
                <c:pt idx="4">
                  <c:v>0.32160804020100531</c:v>
                </c:pt>
                <c:pt idx="5">
                  <c:v>0.40201005025125647</c:v>
                </c:pt>
                <c:pt idx="6">
                  <c:v>0.48241206030150907</c:v>
                </c:pt>
                <c:pt idx="7">
                  <c:v>0.56281407035175912</c:v>
                </c:pt>
                <c:pt idx="8">
                  <c:v>0.64321608040201039</c:v>
                </c:pt>
                <c:pt idx="9">
                  <c:v>0.72361809045226166</c:v>
                </c:pt>
                <c:pt idx="10">
                  <c:v>0.80402010050251294</c:v>
                </c:pt>
                <c:pt idx="11">
                  <c:v>0.8844221105527621</c:v>
                </c:pt>
                <c:pt idx="12">
                  <c:v>0.96482412060301814</c:v>
                </c:pt>
                <c:pt idx="13">
                  <c:v>1.0452261306532669</c:v>
                </c:pt>
                <c:pt idx="14">
                  <c:v>1.1256281407035182</c:v>
                </c:pt>
                <c:pt idx="15">
                  <c:v>1.2060301507537701</c:v>
                </c:pt>
                <c:pt idx="16">
                  <c:v>1.2864321608040221</c:v>
                </c:pt>
                <c:pt idx="17">
                  <c:v>1.3668341708542722</c:v>
                </c:pt>
                <c:pt idx="18">
                  <c:v>1.4472361809045218</c:v>
                </c:pt>
                <c:pt idx="19">
                  <c:v>1.5276381909547738</c:v>
                </c:pt>
                <c:pt idx="20">
                  <c:v>1.6080402010050261</c:v>
                </c:pt>
                <c:pt idx="21">
                  <c:v>1.6884422110552781</c:v>
                </c:pt>
                <c:pt idx="22">
                  <c:v>1.7688442211055286</c:v>
                </c:pt>
                <c:pt idx="23">
                  <c:v>1.84924623115578</c:v>
                </c:pt>
                <c:pt idx="24">
                  <c:v>1.9296482412060321</c:v>
                </c:pt>
                <c:pt idx="25">
                  <c:v>2.0100502512562826</c:v>
                </c:pt>
                <c:pt idx="26">
                  <c:v>2.0904522613065342</c:v>
                </c:pt>
                <c:pt idx="27">
                  <c:v>2.1708542713567849</c:v>
                </c:pt>
                <c:pt idx="28">
                  <c:v>2.2512562814070392</c:v>
                </c:pt>
                <c:pt idx="29">
                  <c:v>2.3316582914572757</c:v>
                </c:pt>
                <c:pt idx="30">
                  <c:v>2.4120603015075388</c:v>
                </c:pt>
                <c:pt idx="31">
                  <c:v>2.4924623115577798</c:v>
                </c:pt>
                <c:pt idx="32">
                  <c:v>2.5728643216080367</c:v>
                </c:pt>
                <c:pt idx="33">
                  <c:v>2.6532663316582927</c:v>
                </c:pt>
                <c:pt idx="34">
                  <c:v>2.7336683417085443</c:v>
                </c:pt>
                <c:pt idx="35">
                  <c:v>2.8140703517587937</c:v>
                </c:pt>
                <c:pt idx="36">
                  <c:v>2.8944723618090467</c:v>
                </c:pt>
                <c:pt idx="37">
                  <c:v>2.9748743718592983</c:v>
                </c:pt>
                <c:pt idx="38">
                  <c:v>3.0552763819095468</c:v>
                </c:pt>
                <c:pt idx="39">
                  <c:v>3.1356783919597917</c:v>
                </c:pt>
                <c:pt idx="40">
                  <c:v>3.2160804020100517</c:v>
                </c:pt>
                <c:pt idx="41">
                  <c:v>3.2964824120603033</c:v>
                </c:pt>
                <c:pt idx="42">
                  <c:v>3.3768844221105527</c:v>
                </c:pt>
                <c:pt idx="43">
                  <c:v>3.4572864321607977</c:v>
                </c:pt>
                <c:pt idx="44">
                  <c:v>3.5376884422110582</c:v>
                </c:pt>
                <c:pt idx="45">
                  <c:v>3.6180904522613195</c:v>
                </c:pt>
                <c:pt idx="46">
                  <c:v>3.6984924623115596</c:v>
                </c:pt>
                <c:pt idx="47">
                  <c:v>3.7788944723618112</c:v>
                </c:pt>
                <c:pt idx="48">
                  <c:v>3.8592964824120624</c:v>
                </c:pt>
                <c:pt idx="49">
                  <c:v>3.9396984924623135</c:v>
                </c:pt>
                <c:pt idx="50">
                  <c:v>4.0201005025125651</c:v>
                </c:pt>
                <c:pt idx="51">
                  <c:v>4.1005025125628158</c:v>
                </c:pt>
                <c:pt idx="52">
                  <c:v>4.1809045226130666</c:v>
                </c:pt>
                <c:pt idx="53">
                  <c:v>4.261306532663319</c:v>
                </c:pt>
                <c:pt idx="54">
                  <c:v>4.3417085427135724</c:v>
                </c:pt>
                <c:pt idx="55">
                  <c:v>4.4221105527638205</c:v>
                </c:pt>
                <c:pt idx="56">
                  <c:v>4.5025125628140685</c:v>
                </c:pt>
                <c:pt idx="57">
                  <c:v>4.5829145728643041</c:v>
                </c:pt>
                <c:pt idx="58">
                  <c:v>4.6633165829145753</c:v>
                </c:pt>
                <c:pt idx="59">
                  <c:v>4.7437185929648482</c:v>
                </c:pt>
                <c:pt idx="60">
                  <c:v>4.8241206030150581</c:v>
                </c:pt>
                <c:pt idx="61">
                  <c:v>4.9045226130653292</c:v>
                </c:pt>
                <c:pt idx="62">
                  <c:v>4.9849246231155755</c:v>
                </c:pt>
                <c:pt idx="63">
                  <c:v>5.0653266331658315</c:v>
                </c:pt>
                <c:pt idx="64">
                  <c:v>5.1457286432160805</c:v>
                </c:pt>
                <c:pt idx="65">
                  <c:v>5.2261306532663347</c:v>
                </c:pt>
                <c:pt idx="66">
                  <c:v>5.3065326633165855</c:v>
                </c:pt>
                <c:pt idx="67">
                  <c:v>5.3869346733668255</c:v>
                </c:pt>
                <c:pt idx="68">
                  <c:v>5.4673366834170887</c:v>
                </c:pt>
                <c:pt idx="69">
                  <c:v>5.5477386934673394</c:v>
                </c:pt>
                <c:pt idx="70">
                  <c:v>5.6281407035175866</c:v>
                </c:pt>
                <c:pt idx="71">
                  <c:v>5.7085427135678524</c:v>
                </c:pt>
                <c:pt idx="72">
                  <c:v>5.7889447236180915</c:v>
                </c:pt>
                <c:pt idx="73">
                  <c:v>5.8693467336683494</c:v>
                </c:pt>
                <c:pt idx="74">
                  <c:v>5.9497487437186276</c:v>
                </c:pt>
                <c:pt idx="75">
                  <c:v>6.0301507537688472</c:v>
                </c:pt>
                <c:pt idx="76">
                  <c:v>6.1105527638190855</c:v>
                </c:pt>
                <c:pt idx="77">
                  <c:v>6.1909547738693345</c:v>
                </c:pt>
                <c:pt idx="78">
                  <c:v>6.2713567839196402</c:v>
                </c:pt>
                <c:pt idx="79">
                  <c:v>6.3517587939698759</c:v>
                </c:pt>
                <c:pt idx="80">
                  <c:v>6.4321608040201124</c:v>
                </c:pt>
                <c:pt idx="81">
                  <c:v>6.5125628140703551</c:v>
                </c:pt>
                <c:pt idx="82">
                  <c:v>6.5929648241206067</c:v>
                </c:pt>
                <c:pt idx="83">
                  <c:v>6.6733668341708574</c:v>
                </c:pt>
                <c:pt idx="84">
                  <c:v>6.7537688442211277</c:v>
                </c:pt>
                <c:pt idx="85">
                  <c:v>6.8341708542713606</c:v>
                </c:pt>
                <c:pt idx="86">
                  <c:v>6.9145728643216096</c:v>
                </c:pt>
                <c:pt idx="87">
                  <c:v>6.9949748743718443</c:v>
                </c:pt>
                <c:pt idx="88">
                  <c:v>7.0753768844221394</c:v>
                </c:pt>
                <c:pt idx="89">
                  <c:v>7.1557788944723724</c:v>
                </c:pt>
                <c:pt idx="90">
                  <c:v>7.2361809045226364</c:v>
                </c:pt>
                <c:pt idx="91">
                  <c:v>7.3165829145728694</c:v>
                </c:pt>
                <c:pt idx="92">
                  <c:v>7.3969849246231165</c:v>
                </c:pt>
                <c:pt idx="93">
                  <c:v>7.4773869346733814</c:v>
                </c:pt>
                <c:pt idx="94">
                  <c:v>7.5577889447236224</c:v>
                </c:pt>
                <c:pt idx="95">
                  <c:v>7.6381909547738731</c:v>
                </c:pt>
                <c:pt idx="96">
                  <c:v>7.7185929648241434</c:v>
                </c:pt>
                <c:pt idx="97">
                  <c:v>7.7989949748743763</c:v>
                </c:pt>
                <c:pt idx="98">
                  <c:v>7.879396984924667</c:v>
                </c:pt>
                <c:pt idx="99">
                  <c:v>7.9597989949749133</c:v>
                </c:pt>
                <c:pt idx="100">
                  <c:v>8.0402010050251089</c:v>
                </c:pt>
                <c:pt idx="101">
                  <c:v>8.1206030150753818</c:v>
                </c:pt>
                <c:pt idx="102">
                  <c:v>8.2010050251256317</c:v>
                </c:pt>
                <c:pt idx="103">
                  <c:v>8.2814070351758833</c:v>
                </c:pt>
                <c:pt idx="104">
                  <c:v>8.3618090452261367</c:v>
                </c:pt>
                <c:pt idx="105">
                  <c:v>8.4422110552763829</c:v>
                </c:pt>
                <c:pt idx="106">
                  <c:v>8.5226130653266505</c:v>
                </c:pt>
                <c:pt idx="107">
                  <c:v>8.6030150753768879</c:v>
                </c:pt>
                <c:pt idx="108">
                  <c:v>8.6834170854271395</c:v>
                </c:pt>
                <c:pt idx="109">
                  <c:v>8.7638190954773947</c:v>
                </c:pt>
                <c:pt idx="110">
                  <c:v>8.844221105527641</c:v>
                </c:pt>
                <c:pt idx="111">
                  <c:v>8.9246231155778819</c:v>
                </c:pt>
                <c:pt idx="112">
                  <c:v>9.0050251256281477</c:v>
                </c:pt>
                <c:pt idx="113">
                  <c:v>9.0854271356784047</c:v>
                </c:pt>
                <c:pt idx="114">
                  <c:v>9.1658291457286527</c:v>
                </c:pt>
                <c:pt idx="115">
                  <c:v>9.2462311557788919</c:v>
                </c:pt>
                <c:pt idx="116">
                  <c:v>9.3266331658291506</c:v>
                </c:pt>
                <c:pt idx="117">
                  <c:v>9.4070351758794022</c:v>
                </c:pt>
                <c:pt idx="118">
                  <c:v>9.4874371859296893</c:v>
                </c:pt>
                <c:pt idx="119">
                  <c:v>9.5678391959799267</c:v>
                </c:pt>
                <c:pt idx="120">
                  <c:v>9.6482412060300966</c:v>
                </c:pt>
                <c:pt idx="121">
                  <c:v>9.7286432160804051</c:v>
                </c:pt>
                <c:pt idx="122">
                  <c:v>9.8090452261306726</c:v>
                </c:pt>
                <c:pt idx="123">
                  <c:v>9.88944723618099</c:v>
                </c:pt>
                <c:pt idx="124">
                  <c:v>9.9698492462311705</c:v>
                </c:pt>
                <c:pt idx="125">
                  <c:v>10.05025125628142</c:v>
                </c:pt>
                <c:pt idx="126">
                  <c:v>10.130653266331663</c:v>
                </c:pt>
                <c:pt idx="127">
                  <c:v>10.211055276381916</c:v>
                </c:pt>
                <c:pt idx="128">
                  <c:v>10.291457286432165</c:v>
                </c:pt>
                <c:pt idx="129">
                  <c:v>10.371859296482457</c:v>
                </c:pt>
                <c:pt idx="130">
                  <c:v>10.452261306532669</c:v>
                </c:pt>
                <c:pt idx="131">
                  <c:v>10.532663316582926</c:v>
                </c:pt>
                <c:pt idx="132">
                  <c:v>10.613065326633148</c:v>
                </c:pt>
                <c:pt idx="133">
                  <c:v>10.693467336683424</c:v>
                </c:pt>
                <c:pt idx="134">
                  <c:v>10.773869346733671</c:v>
                </c:pt>
                <c:pt idx="135">
                  <c:v>10.854271356783926</c:v>
                </c:pt>
                <c:pt idx="136">
                  <c:v>10.934673366834136</c:v>
                </c:pt>
                <c:pt idx="137">
                  <c:v>11.015075376884427</c:v>
                </c:pt>
                <c:pt idx="138">
                  <c:v>11.095477386934679</c:v>
                </c:pt>
                <c:pt idx="139">
                  <c:v>11.175879396984971</c:v>
                </c:pt>
                <c:pt idx="140">
                  <c:v>11.256281407035168</c:v>
                </c:pt>
                <c:pt idx="141">
                  <c:v>11.336683417085469</c:v>
                </c:pt>
                <c:pt idx="142">
                  <c:v>11.417085427135685</c:v>
                </c:pt>
                <c:pt idx="143">
                  <c:v>11.497487437185992</c:v>
                </c:pt>
                <c:pt idx="144">
                  <c:v>11.577889447236187</c:v>
                </c:pt>
                <c:pt idx="145">
                  <c:v>11.658291457286438</c:v>
                </c:pt>
                <c:pt idx="146">
                  <c:v>11.738693467336649</c:v>
                </c:pt>
                <c:pt idx="147">
                  <c:v>11.819095477386986</c:v>
                </c:pt>
                <c:pt idx="148">
                  <c:v>11.899497487437229</c:v>
                </c:pt>
                <c:pt idx="149">
                  <c:v>11.979899497487482</c:v>
                </c:pt>
                <c:pt idx="150">
                  <c:v>12.060301507537694</c:v>
                </c:pt>
                <c:pt idx="151">
                  <c:v>12.140703517587976</c:v>
                </c:pt>
                <c:pt idx="152">
                  <c:v>12.221105527638198</c:v>
                </c:pt>
                <c:pt idx="153">
                  <c:v>12.301507537688506</c:v>
                </c:pt>
                <c:pt idx="154">
                  <c:v>12.381909547738704</c:v>
                </c:pt>
                <c:pt idx="155">
                  <c:v>12.462311557788999</c:v>
                </c:pt>
                <c:pt idx="156">
                  <c:v>12.542713567839202</c:v>
                </c:pt>
                <c:pt idx="157">
                  <c:v>12.623115577889454</c:v>
                </c:pt>
                <c:pt idx="158">
                  <c:v>12.703517587939706</c:v>
                </c:pt>
                <c:pt idx="159">
                  <c:v>12.783919597989994</c:v>
                </c:pt>
                <c:pt idx="160">
                  <c:v>12.864321608040207</c:v>
                </c:pt>
                <c:pt idx="161">
                  <c:v>12.944723618090448</c:v>
                </c:pt>
                <c:pt idx="162">
                  <c:v>13.02512562814071</c:v>
                </c:pt>
                <c:pt idx="163">
                  <c:v>13.105527638190972</c:v>
                </c:pt>
                <c:pt idx="164">
                  <c:v>13.18592964824122</c:v>
                </c:pt>
                <c:pt idx="165">
                  <c:v>13.266331658291465</c:v>
                </c:pt>
                <c:pt idx="166">
                  <c:v>13.34673366834172</c:v>
                </c:pt>
                <c:pt idx="167">
                  <c:v>13.427135678391966</c:v>
                </c:pt>
                <c:pt idx="168">
                  <c:v>13.507537688442259</c:v>
                </c:pt>
                <c:pt idx="169">
                  <c:v>13.58793969849247</c:v>
                </c:pt>
                <c:pt idx="170">
                  <c:v>13.668341708542718</c:v>
                </c:pt>
                <c:pt idx="171">
                  <c:v>13.748743718592968</c:v>
                </c:pt>
                <c:pt idx="172">
                  <c:v>13.829145728643224</c:v>
                </c:pt>
                <c:pt idx="173">
                  <c:v>13.909547738693474</c:v>
                </c:pt>
                <c:pt idx="174">
                  <c:v>13.989949748743726</c:v>
                </c:pt>
                <c:pt idx="175">
                  <c:v>14.070351758793969</c:v>
                </c:pt>
                <c:pt idx="176">
                  <c:v>14.150753768844229</c:v>
                </c:pt>
                <c:pt idx="177">
                  <c:v>14.231155778894436</c:v>
                </c:pt>
                <c:pt idx="178">
                  <c:v>14.311557788944732</c:v>
                </c:pt>
                <c:pt idx="179">
                  <c:v>14.391959798994982</c:v>
                </c:pt>
                <c:pt idx="180">
                  <c:v>14.472361809045269</c:v>
                </c:pt>
                <c:pt idx="181">
                  <c:v>14.552763819095521</c:v>
                </c:pt>
                <c:pt idx="182">
                  <c:v>14.633165829145737</c:v>
                </c:pt>
                <c:pt idx="183">
                  <c:v>14.713567839196006</c:v>
                </c:pt>
                <c:pt idx="184">
                  <c:v>14.793969849246254</c:v>
                </c:pt>
                <c:pt idx="185">
                  <c:v>14.87437185929649</c:v>
                </c:pt>
                <c:pt idx="186">
                  <c:v>14.95477386934675</c:v>
                </c:pt>
                <c:pt idx="187">
                  <c:v>15.035175879397</c:v>
                </c:pt>
                <c:pt idx="188">
                  <c:v>15.115577889447284</c:v>
                </c:pt>
                <c:pt idx="189">
                  <c:v>15.195979899497496</c:v>
                </c:pt>
                <c:pt idx="190">
                  <c:v>15.276381909547746</c:v>
                </c:pt>
                <c:pt idx="191">
                  <c:v>15.356783919598058</c:v>
                </c:pt>
                <c:pt idx="192">
                  <c:v>15.437185929648274</c:v>
                </c:pt>
                <c:pt idx="193">
                  <c:v>15.517587939698506</c:v>
                </c:pt>
                <c:pt idx="194">
                  <c:v>15.597989949748754</c:v>
                </c:pt>
                <c:pt idx="195">
                  <c:v>15.678391959799001</c:v>
                </c:pt>
                <c:pt idx="196">
                  <c:v>15.758793969849254</c:v>
                </c:pt>
                <c:pt idx="197">
                  <c:v>15.839195979899506</c:v>
                </c:pt>
                <c:pt idx="198">
                  <c:v>15.919597989949795</c:v>
                </c:pt>
                <c:pt idx="199">
                  <c:v>16.000000000000007</c:v>
                </c:pt>
              </c:numCache>
            </c:numRef>
          </c:xVal>
          <c:yVal>
            <c:numRef>
              <c:f>'ICA-suelo'!ydata3</c:f>
              <c:numCache>
                <c:formatCode>General</c:formatCode>
                <c:ptCount val="200"/>
                <c:pt idx="0">
                  <c:v>0.21653346653275773</c:v>
                </c:pt>
                <c:pt idx="1">
                  <c:v>0.18133246625613594</c:v>
                </c:pt>
                <c:pt idx="2">
                  <c:v>0.14882261738426114</c:v>
                </c:pt>
                <c:pt idx="3">
                  <c:v>0.1189232818034803</c:v>
                </c:pt>
                <c:pt idx="4">
                  <c:v>9.1554773311270973E-2</c:v>
                </c:pt>
                <c:pt idx="5">
                  <c:v>6.6638357616242261E-2</c:v>
                </c:pt>
                <c:pt idx="6">
                  <c:v>4.4096252338137035E-2</c:v>
                </c:pt>
                <c:pt idx="7">
                  <c:v>2.3851627007826212E-2</c:v>
                </c:pt>
                <c:pt idx="8">
                  <c:v>5.8286030673144733E-3</c:v>
                </c:pt>
                <c:pt idx="9">
                  <c:v>-1.0047746130262962E-2</c:v>
                </c:pt>
                <c:pt idx="10">
                  <c:v>-2.3851395320639616E-2</c:v>
                </c:pt>
                <c:pt idx="11">
                  <c:v>-3.5655367328417502E-2</c:v>
                </c:pt>
                <c:pt idx="12">
                  <c:v>-4.5531733067066704E-2</c:v>
                </c:pt>
                <c:pt idx="13">
                  <c:v>-5.3551611538927006E-2</c:v>
                </c:pt>
                <c:pt idx="14">
                  <c:v>-5.9785169835205799E-2</c:v>
                </c:pt>
                <c:pt idx="15">
                  <c:v>-6.4301623135979438E-2</c:v>
                </c:pt>
                <c:pt idx="16">
                  <c:v>-6.7169234710192732E-2</c:v>
                </c:pt>
                <c:pt idx="17">
                  <c:v>-6.8455315915659773E-2</c:v>
                </c:pt>
                <c:pt idx="18">
                  <c:v>-6.822622619906242E-2</c:v>
                </c:pt>
                <c:pt idx="19">
                  <c:v>-6.654737309595167E-2</c:v>
                </c:pt>
                <c:pt idx="20">
                  <c:v>-6.3483212230747113E-2</c:v>
                </c:pt>
                <c:pt idx="21">
                  <c:v>-5.909724731673624E-2</c:v>
                </c:pt>
                <c:pt idx="22">
                  <c:v>-5.3452030156075914E-2</c:v>
                </c:pt>
                <c:pt idx="23">
                  <c:v>-4.6609160639791085E-2</c:v>
                </c:pt>
                <c:pt idx="24">
                  <c:v>-3.8629286747776145E-2</c:v>
                </c:pt>
                <c:pt idx="25">
                  <c:v>-2.9572104548793256E-2</c:v>
                </c:pt>
                <c:pt idx="26">
                  <c:v>-1.9496358200473483E-2</c:v>
                </c:pt>
                <c:pt idx="27">
                  <c:v>-8.4598399493166186E-3</c:v>
                </c:pt>
                <c:pt idx="28">
                  <c:v>3.4806098693092209E-3</c:v>
                </c:pt>
                <c:pt idx="29">
                  <c:v>1.6269102831167413E-2</c:v>
                </c:pt>
                <c:pt idx="30">
                  <c:v>2.9850702423151639E-2</c:v>
                </c:pt>
                <c:pt idx="31">
                  <c:v>4.4171424043288832E-2</c:v>
                </c:pt>
                <c:pt idx="32">
                  <c:v>5.9178235000735123E-2</c:v>
                </c:pt>
                <c:pt idx="33">
                  <c:v>7.4819054515780123E-2</c:v>
                </c:pt>
                <c:pt idx="34">
                  <c:v>9.1042753719843633E-2</c:v>
                </c:pt>
                <c:pt idx="35">
                  <c:v>0.10779915565547726</c:v>
                </c:pt>
                <c:pt idx="36">
                  <c:v>0.12503903527636448</c:v>
                </c:pt>
                <c:pt idx="37">
                  <c:v>0.14271411944731799</c:v>
                </c:pt>
                <c:pt idx="38">
                  <c:v>0.16077708694428366</c:v>
                </c:pt>
                <c:pt idx="39">
                  <c:v>0.17918156845433938</c:v>
                </c:pt>
                <c:pt idx="40">
                  <c:v>0.19788214657569422</c:v>
                </c:pt>
                <c:pt idx="41">
                  <c:v>0.21683435581768659</c:v>
                </c:pt>
                <c:pt idx="42">
                  <c:v>0.2359946826007879</c:v>
                </c:pt>
                <c:pt idx="43">
                  <c:v>0.25532056525660329</c:v>
                </c:pt>
                <c:pt idx="44">
                  <c:v>0.27477039402786146</c:v>
                </c:pt>
                <c:pt idx="45">
                  <c:v>0.29430351106843217</c:v>
                </c:pt>
                <c:pt idx="46">
                  <c:v>0.31388021044330988</c:v>
                </c:pt>
                <c:pt idx="47">
                  <c:v>0.33346173812862595</c:v>
                </c:pt>
                <c:pt idx="48">
                  <c:v>0.35301029201163536</c:v>
                </c:pt>
                <c:pt idx="49">
                  <c:v>0.37248902189073446</c:v>
                </c:pt>
                <c:pt idx="50">
                  <c:v>0.3918620294754413</c:v>
                </c:pt>
                <c:pt idx="51">
                  <c:v>0.41109436838640934</c:v>
                </c:pt>
                <c:pt idx="52">
                  <c:v>0.43015204415542596</c:v>
                </c:pt>
                <c:pt idx="53">
                  <c:v>0.44900201422540831</c:v>
                </c:pt>
                <c:pt idx="54">
                  <c:v>0.46761218795040443</c:v>
                </c:pt>
                <c:pt idx="55">
                  <c:v>0.48595142659558865</c:v>
                </c:pt>
                <c:pt idx="56">
                  <c:v>0.50398954333727741</c:v>
                </c:pt>
                <c:pt idx="57">
                  <c:v>0.52169730326291119</c:v>
                </c:pt>
                <c:pt idx="58">
                  <c:v>0.53904642337106279</c:v>
                </c:pt>
                <c:pt idx="59">
                  <c:v>0.55600957257143846</c:v>
                </c:pt>
                <c:pt idx="60">
                  <c:v>0.57256037168486928</c:v>
                </c:pt>
                <c:pt idx="61">
                  <c:v>0.58867339344333003</c:v>
                </c:pt>
                <c:pt idx="62">
                  <c:v>0.60432416248991661</c:v>
                </c:pt>
                <c:pt idx="63">
                  <c:v>0.61948915537885885</c:v>
                </c:pt>
                <c:pt idx="64">
                  <c:v>0.63414580057552483</c:v>
                </c:pt>
                <c:pt idx="65">
                  <c:v>0.64827247845639435</c:v>
                </c:pt>
                <c:pt idx="66">
                  <c:v>0.66184852130910421</c:v>
                </c:pt>
                <c:pt idx="67">
                  <c:v>0.67485421333240536</c:v>
                </c:pt>
                <c:pt idx="68">
                  <c:v>0.68727079063618313</c:v>
                </c:pt>
                <c:pt idx="69">
                  <c:v>0.69908044124146007</c:v>
                </c:pt>
                <c:pt idx="70">
                  <c:v>0.71026630508038657</c:v>
                </c:pt>
                <c:pt idx="71">
                  <c:v>0.72081247399624349</c:v>
                </c:pt>
                <c:pt idx="72">
                  <c:v>0.73070399174344569</c:v>
                </c:pt>
                <c:pt idx="73">
                  <c:v>0.73992685398753477</c:v>
                </c:pt>
                <c:pt idx="74">
                  <c:v>0.74846800830518556</c:v>
                </c:pt>
                <c:pt idx="75">
                  <c:v>0.75631535418420581</c:v>
                </c:pt>
                <c:pt idx="76">
                  <c:v>0.76345774302353664</c:v>
                </c:pt>
                <c:pt idx="77">
                  <c:v>0.76988497813324375</c:v>
                </c:pt>
                <c:pt idx="78">
                  <c:v>0.77558781473453364</c:v>
                </c:pt>
                <c:pt idx="79">
                  <c:v>0.78055795995973365</c:v>
                </c:pt>
                <c:pt idx="80">
                  <c:v>0.78478807285231489</c:v>
                </c:pt>
                <c:pt idx="81">
                  <c:v>0.78827176436686852</c:v>
                </c:pt>
                <c:pt idx="82">
                  <c:v>0.79100359736912063</c:v>
                </c:pt>
                <c:pt idx="83">
                  <c:v>0.79297908663593064</c:v>
                </c:pt>
                <c:pt idx="84">
                  <c:v>0.79419469885528682</c:v>
                </c:pt>
                <c:pt idx="85">
                  <c:v>0.79464785262631676</c:v>
                </c:pt>
                <c:pt idx="86">
                  <c:v>0.79433691845925747</c:v>
                </c:pt>
                <c:pt idx="87">
                  <c:v>0.7932612187755087</c:v>
                </c:pt>
                <c:pt idx="88">
                  <c:v>0.79142102790757995</c:v>
                </c:pt>
                <c:pt idx="89">
                  <c:v>0.78881757209912062</c:v>
                </c:pt>
                <c:pt idx="90">
                  <c:v>0.78545302950490259</c:v>
                </c:pt>
                <c:pt idx="91">
                  <c:v>0.7813305301908402</c:v>
                </c:pt>
                <c:pt idx="92">
                  <c:v>0.77645415613397606</c:v>
                </c:pt>
                <c:pt idx="93">
                  <c:v>0.77082894122247303</c:v>
                </c:pt>
                <c:pt idx="94">
                  <c:v>0.76446087125564466</c:v>
                </c:pt>
                <c:pt idx="95">
                  <c:v>0.75735688394392042</c:v>
                </c:pt>
                <c:pt idx="96">
                  <c:v>0.74952486890886894</c:v>
                </c:pt>
                <c:pt idx="97">
                  <c:v>0.74097366768319339</c:v>
                </c:pt>
                <c:pt idx="98">
                  <c:v>0.7317130737107076</c:v>
                </c:pt>
                <c:pt idx="99">
                  <c:v>0.7217538323463889</c:v>
                </c:pt>
                <c:pt idx="100">
                  <c:v>0.71110764085631528</c:v>
                </c:pt>
                <c:pt idx="101">
                  <c:v>0.6997871484177165</c:v>
                </c:pt>
                <c:pt idx="102">
                  <c:v>0.68780595611895512</c:v>
                </c:pt>
                <c:pt idx="103">
                  <c:v>0.6751786169595132</c:v>
                </c:pt>
                <c:pt idx="104">
                  <c:v>0.66192063584999439</c:v>
                </c:pt>
                <c:pt idx="105">
                  <c:v>0.64804846961215956</c:v>
                </c:pt>
                <c:pt idx="106">
                  <c:v>0.63357952697889275</c:v>
                </c:pt>
                <c:pt idx="107">
                  <c:v>0.61853216859419291</c:v>
                </c:pt>
                <c:pt idx="108">
                  <c:v>0.60292570701321724</c:v>
                </c:pt>
                <c:pt idx="109">
                  <c:v>0.58678040670222797</c:v>
                </c:pt>
                <c:pt idx="110">
                  <c:v>0.57011748403864149</c:v>
                </c:pt>
                <c:pt idx="111">
                  <c:v>0.55295910731099263</c:v>
                </c:pt>
                <c:pt idx="112">
                  <c:v>0.53532839671893928</c:v>
                </c:pt>
                <c:pt idx="113">
                  <c:v>0.51724942437330101</c:v>
                </c:pt>
                <c:pt idx="114">
                  <c:v>0.49874721429598878</c:v>
                </c:pt>
                <c:pt idx="115">
                  <c:v>0.47984774242007422</c:v>
                </c:pt>
                <c:pt idx="116">
                  <c:v>0.46057793658976032</c:v>
                </c:pt>
                <c:pt idx="117">
                  <c:v>0.44096567656035557</c:v>
                </c:pt>
                <c:pt idx="118">
                  <c:v>0.42103979399833236</c:v>
                </c:pt>
                <c:pt idx="119">
                  <c:v>0.40083007248126812</c:v>
                </c:pt>
                <c:pt idx="120">
                  <c:v>0.38036724749789175</c:v>
                </c:pt>
                <c:pt idx="121">
                  <c:v>0.35968300644804785</c:v>
                </c:pt>
                <c:pt idx="122">
                  <c:v>0.33880998864272627</c:v>
                </c:pt>
                <c:pt idx="123">
                  <c:v>0.3177817853040304</c:v>
                </c:pt>
                <c:pt idx="124">
                  <c:v>0.29663293956521208</c:v>
                </c:pt>
                <c:pt idx="125">
                  <c:v>0.27539894647064778</c:v>
                </c:pt>
                <c:pt idx="126">
                  <c:v>0.25411625297584206</c:v>
                </c:pt>
                <c:pt idx="127">
                  <c:v>0.23282225794743491</c:v>
                </c:pt>
                <c:pt idx="128">
                  <c:v>0.21155531216320791</c:v>
                </c:pt>
                <c:pt idx="129">
                  <c:v>0.19035471831204887</c:v>
                </c:pt>
                <c:pt idx="130">
                  <c:v>0.16926073099399921</c:v>
                </c:pt>
                <c:pt idx="131">
                  <c:v>0.14831455672022872</c:v>
                </c:pt>
                <c:pt idx="132">
                  <c:v>0.12755835391301668</c:v>
                </c:pt>
                <c:pt idx="133">
                  <c:v>0.10703523290581578</c:v>
                </c:pt>
                <c:pt idx="134">
                  <c:v>8.678925594315598E-2</c:v>
                </c:pt>
                <c:pt idx="135">
                  <c:v>6.686543718075201E-2</c:v>
                </c:pt>
                <c:pt idx="136">
                  <c:v>4.7309742685422755E-2</c:v>
                </c:pt>
                <c:pt idx="137">
                  <c:v>2.8169090435111954E-2</c:v>
                </c:pt>
                <c:pt idx="138">
                  <c:v>9.4913503189051548E-3</c:v>
                </c:pt>
                <c:pt idx="139">
                  <c:v>-8.6746558629684726E-3</c:v>
                </c:pt>
                <c:pt idx="140">
                  <c:v>-2.6279154399175001E-2</c:v>
                </c:pt>
                <c:pt idx="141">
                  <c:v>-4.3271419667238555E-2</c:v>
                </c:pt>
                <c:pt idx="142">
                  <c:v>-5.9599774133534851E-2</c:v>
                </c:pt>
                <c:pt idx="143">
                  <c:v>-7.5211588353319314E-2</c:v>
                </c:pt>
                <c:pt idx="144">
                  <c:v>-9.0053280970732216E-2</c:v>
                </c:pt>
                <c:pt idx="145">
                  <c:v>-0.10407031871877591</c:v>
                </c:pt>
                <c:pt idx="146">
                  <c:v>-0.11720721641928852</c:v>
                </c:pt>
                <c:pt idx="147">
                  <c:v>-0.1294075369830204</c:v>
                </c:pt>
                <c:pt idx="148">
                  <c:v>-0.14061389140957559</c:v>
                </c:pt>
                <c:pt idx="149">
                  <c:v>-0.15076793878741182</c:v>
                </c:pt>
                <c:pt idx="150">
                  <c:v>-0.15981038629387073</c:v>
                </c:pt>
                <c:pt idx="151">
                  <c:v>-0.16768098919516591</c:v>
                </c:pt>
                <c:pt idx="152">
                  <c:v>-0.17431855084636627</c:v>
                </c:pt>
                <c:pt idx="153">
                  <c:v>-0.17966092269142261</c:v>
                </c:pt>
                <c:pt idx="154">
                  <c:v>-0.18364500426314123</c:v>
                </c:pt>
                <c:pt idx="155">
                  <c:v>-0.18620674318320662</c:v>
                </c:pt>
                <c:pt idx="156">
                  <c:v>-0.18728113516216768</c:v>
                </c:pt>
                <c:pt idx="157">
                  <c:v>-0.18680222399945023</c:v>
                </c:pt>
                <c:pt idx="158">
                  <c:v>-0.18470310158333192</c:v>
                </c:pt>
                <c:pt idx="159">
                  <c:v>-0.18091590789095668</c:v>
                </c:pt>
                <c:pt idx="160">
                  <c:v>-0.17537183098838938</c:v>
                </c:pt>
                <c:pt idx="161">
                  <c:v>-0.16800110703047721</c:v>
                </c:pt>
                <c:pt idx="162">
                  <c:v>-0.15873302026100691</c:v>
                </c:pt>
                <c:pt idx="163">
                  <c:v>-0.14749590301262308</c:v>
                </c:pt>
                <c:pt idx="164">
                  <c:v>-0.13421713570678467</c:v>
                </c:pt>
                <c:pt idx="165">
                  <c:v>-0.11882314685389872</c:v>
                </c:pt>
                <c:pt idx="166">
                  <c:v>-0.10123941305316464</c:v>
                </c:pt>
                <c:pt idx="167">
                  <c:v>-8.1390458992711232E-2</c:v>
                </c:pt>
                <c:pt idx="168">
                  <c:v>-5.9199857449517182E-2</c:v>
                </c:pt>
                <c:pt idx="169">
                  <c:v>-3.4590229289406693E-2</c:v>
                </c:pt>
                <c:pt idx="170">
                  <c:v>-7.4832434670853232E-3</c:v>
                </c:pt>
                <c:pt idx="171">
                  <c:v>2.2200382973842692E-2</c:v>
                </c:pt>
                <c:pt idx="172">
                  <c:v>5.4540884900930786E-2</c:v>
                </c:pt>
                <c:pt idx="173">
                  <c:v>8.9619449092886924E-2</c:v>
                </c:pt>
                <c:pt idx="174">
                  <c:v>0.12751821423951518</c:v>
                </c:pt>
                <c:pt idx="175">
                  <c:v>0.16832027094174862</c:v>
                </c:pt>
                <c:pt idx="176">
                  <c:v>0.2121096617116934</c:v>
                </c:pt>
                <c:pt idx="177">
                  <c:v>0.25897138097253958</c:v>
                </c:pt>
                <c:pt idx="178">
                  <c:v>0.30899137505863294</c:v>
                </c:pt>
                <c:pt idx="179">
                  <c:v>0.36225654221541981</c:v>
                </c:pt>
                <c:pt idx="180">
                  <c:v>0.41885473259954303</c:v>
                </c:pt>
                <c:pt idx="181">
                  <c:v>0.47887474827871412</c:v>
                </c:pt>
                <c:pt idx="182">
                  <c:v>0.54240634323181058</c:v>
                </c:pt>
                <c:pt idx="183">
                  <c:v>0.60954022334882596</c:v>
                </c:pt>
                <c:pt idx="184">
                  <c:v>0.68036804643088056</c:v>
                </c:pt>
                <c:pt idx="185">
                  <c:v>0.7549824221902387</c:v>
                </c:pt>
                <c:pt idx="186">
                  <c:v>0.83347691225030474</c:v>
                </c:pt>
                <c:pt idx="187">
                  <c:v>0.91594603014560005</c:v>
                </c:pt>
                <c:pt idx="188">
                  <c:v>1.0024852413217689</c:v>
                </c:pt>
                <c:pt idx="189">
                  <c:v>1.0931909631355765</c:v>
                </c:pt>
                <c:pt idx="190">
                  <c:v>1.1881605648549796</c:v>
                </c:pt>
                <c:pt idx="191">
                  <c:v>1.2874923676590198</c:v>
                </c:pt>
                <c:pt idx="192">
                  <c:v>1.3912856446378541</c:v>
                </c:pt>
                <c:pt idx="193">
                  <c:v>1.4996406207928175</c:v>
                </c:pt>
                <c:pt idx="194">
                  <c:v>1.6126584730363311</c:v>
                </c:pt>
                <c:pt idx="195">
                  <c:v>1.7304413301919936</c:v>
                </c:pt>
                <c:pt idx="196">
                  <c:v>1.8530922729944894</c:v>
                </c:pt>
                <c:pt idx="197">
                  <c:v>1.9807153340896761</c:v>
                </c:pt>
                <c:pt idx="198">
                  <c:v>2.1134154980344837</c:v>
                </c:pt>
                <c:pt idx="199">
                  <c:v>2.2512987012970602</c:v>
                </c:pt>
              </c:numCache>
            </c:numRef>
          </c:yVal>
        </c:ser>
        <c:axId val="131693952"/>
        <c:axId val="131696512"/>
      </c:scatterChart>
      <c:valAx>
        <c:axId val="131693952"/>
        <c:scaling>
          <c:orientation val="minMax"/>
          <c:max val="12"/>
          <c:min val="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E" dirty="0"/>
                  <a:t>Suelo pH</a:t>
                </a:r>
              </a:p>
            </c:rich>
          </c:tx>
          <c:layout/>
        </c:title>
        <c:numFmt formatCode="General" sourceLinked="0"/>
        <c:majorTickMark val="cross"/>
        <c:tickLblPos val="nextTo"/>
        <c:crossAx val="131696512"/>
        <c:crosses val="autoZero"/>
        <c:crossBetween val="midCat"/>
        <c:majorUnit val="1"/>
      </c:valAx>
      <c:valAx>
        <c:axId val="131696512"/>
        <c:scaling>
          <c:orientation val="minMax"/>
          <c:max val="0.9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E" dirty="0"/>
                  <a:t>ICA</a:t>
                </a:r>
              </a:p>
            </c:rich>
          </c:tx>
          <c:layout/>
        </c:title>
        <c:numFmt formatCode="General" sourceLinked="0"/>
        <c:majorTickMark val="cross"/>
        <c:tickLblPos val="nextTo"/>
        <c:crossAx val="131693952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legend>
      <c:legendPos val="b"/>
      <c:layout/>
      <c:spPr>
        <a:ln w="12700">
          <a:solidFill>
            <a:srgbClr val="000000"/>
          </a:solidFill>
          <a:prstDash val="solid"/>
        </a:ln>
      </c:spPr>
    </c:legend>
    <c:plotVisOnly val="1"/>
  </c:chart>
  <c:txPr>
    <a:bodyPr/>
    <a:lstStyle/>
    <a:p>
      <a:pPr>
        <a:defRPr sz="1800"/>
      </a:pPr>
      <a:endParaRPr lang="es-PE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0.07273</cdr:x>
      <cdr:y>0.2069</cdr:y>
    </cdr:from>
    <cdr:to>
      <cdr:x>0.59091</cdr:x>
      <cdr:y>0.20728</cdr:y>
    </cdr:to>
    <cdr:sp macro="" textlink="">
      <cdr:nvSpPr>
        <cdr:cNvPr id="3" name="2 Conector recto de flecha"/>
        <cdr:cNvSpPr/>
      </cdr:nvSpPr>
      <cdr:spPr>
        <a:xfrm xmlns:a="http://schemas.openxmlformats.org/drawingml/2006/main" rot="10800000">
          <a:off x="571503" y="857256"/>
          <a:ext cx="4071967" cy="158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CC"/>
          </a:solidFill>
          <a:prstDash val="dash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PE" dirty="0"/>
        </a:p>
      </cdr:txBody>
    </cdr:sp>
  </cdr:relSizeAnchor>
  <cdr:relSizeAnchor xmlns:cdr="http://schemas.openxmlformats.org/drawingml/2006/chartDrawing">
    <cdr:from>
      <cdr:x>0.08182</cdr:x>
      <cdr:y>0.56897</cdr:y>
    </cdr:from>
    <cdr:to>
      <cdr:x>0.32727</cdr:x>
      <cdr:y>0.56935</cdr:y>
    </cdr:to>
    <cdr:sp macro="" textlink="">
      <cdr:nvSpPr>
        <cdr:cNvPr id="5" name="4 Conector recto de flecha"/>
        <cdr:cNvSpPr/>
      </cdr:nvSpPr>
      <cdr:spPr>
        <a:xfrm xmlns:a="http://schemas.openxmlformats.org/drawingml/2006/main" rot="10800000">
          <a:off x="642941" y="2357454"/>
          <a:ext cx="1928827" cy="158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CC"/>
          </a:solidFill>
          <a:prstDash val="dash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PE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0.38824</cdr:x>
      <cdr:y>0.31339</cdr:y>
    </cdr:from>
    <cdr:to>
      <cdr:x>0.38846</cdr:x>
      <cdr:y>0.77122</cdr:y>
    </cdr:to>
    <cdr:sp macro="" textlink="">
      <cdr:nvSpPr>
        <cdr:cNvPr id="3" name="2 Conector recto de flecha"/>
        <cdr:cNvSpPr/>
      </cdr:nvSpPr>
      <cdr:spPr>
        <a:xfrm xmlns:a="http://schemas.openxmlformats.org/drawingml/2006/main" rot="5400000" flipH="1" flipV="1">
          <a:off x="2856726" y="1858182"/>
          <a:ext cx="1589" cy="271464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CC"/>
          </a:solidFill>
          <a:prstDash val="dash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PE" dirty="0"/>
        </a:p>
      </cdr:txBody>
    </cdr:sp>
  </cdr:relSizeAnchor>
  <cdr:relSizeAnchor xmlns:cdr="http://schemas.openxmlformats.org/drawingml/2006/chartDrawing">
    <cdr:from>
      <cdr:x>0.12621</cdr:x>
      <cdr:y>0.31325</cdr:y>
    </cdr:from>
    <cdr:to>
      <cdr:x>0.37864</cdr:x>
      <cdr:y>0.31352</cdr:y>
    </cdr:to>
    <cdr:sp macro="" textlink="">
      <cdr:nvSpPr>
        <cdr:cNvPr id="8" name="7 Conector recto de flecha"/>
        <cdr:cNvSpPr/>
      </cdr:nvSpPr>
      <cdr:spPr>
        <a:xfrm xmlns:a="http://schemas.openxmlformats.org/drawingml/2006/main" rot="10800000">
          <a:off x="928693" y="1857388"/>
          <a:ext cx="1857389" cy="158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prstDash val="dash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PE" dirty="0"/>
        </a:p>
      </cdr:txBody>
    </cdr:sp>
  </cdr:relSizeAnchor>
  <cdr:relSizeAnchor xmlns:cdr="http://schemas.openxmlformats.org/drawingml/2006/chartDrawing">
    <cdr:from>
      <cdr:x>0.02913</cdr:x>
      <cdr:y>0.85542</cdr:y>
    </cdr:from>
    <cdr:to>
      <cdr:x>0.25243</cdr:x>
      <cdr:y>0.99557</cdr:y>
    </cdr:to>
    <cdr:sp macro="" textlink="">
      <cdr:nvSpPr>
        <cdr:cNvPr id="9" name="12 CuadroTexto"/>
        <cdr:cNvSpPr txBox="1"/>
      </cdr:nvSpPr>
      <cdr:spPr>
        <a:xfrm xmlns:a="http://schemas.openxmlformats.org/drawingml/2006/main">
          <a:off x="214314" y="5072098"/>
          <a:ext cx="1643074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9pPr>
        </a:lstStyle>
        <a:p xmlns:a="http://schemas.openxmlformats.org/drawingml/2006/main">
          <a:r>
            <a:rPr lang="es-PE" sz="2400" b="1" dirty="0" smtClean="0">
              <a:solidFill>
                <a:srgbClr val="FF0000"/>
              </a:solidFill>
            </a:rPr>
            <a:t>Valor  con proyecto</a:t>
          </a:r>
          <a:endParaRPr lang="es-PE" sz="2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3D34B-16AD-46D9-A52F-4622949E3C3D}" type="datetimeFigureOut">
              <a:rPr lang="es-PE" smtClean="0"/>
              <a:pPr/>
              <a:t>29/06/2016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D43C-AAA6-45D7-8478-9F2166BEBE5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FA66-1A1D-4D38-A40B-DC6A8331180E}" type="slidenum">
              <a:rPr lang="es-PE" smtClean="0"/>
              <a:pPr/>
              <a:t>1</a:t>
            </a:fld>
            <a:endParaRPr lang="es-P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D43C-AAA6-45D7-8478-9F2166BEBE56}" type="slidenum">
              <a:rPr lang="es-PE" smtClean="0"/>
              <a:pPr/>
              <a:t>2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9ECB5F-FDBE-426B-8445-82A3D4D84B30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1F52-D7C9-4659-B990-D70EF51AEA38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0815288-CA1F-4B44-BBE9-380757E751B1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D4F2-6154-49A5-837F-62C73028715C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55F9-42E1-49CC-B8A3-CF240B18DF52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5CB711-6A09-4639-A9CD-B0BB40AB5809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A63B35-ADFD-412B-BA62-958B9D641E10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64F7-286B-4F7E-BEA9-D5E691501D0A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3C5A-F397-46D2-AE19-8EA9495CE772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1170-5C8F-47A4-97E7-BA6A2C73B2A1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4B1E00C-FB82-4BC3-93C2-47B25C5650C5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6C5B2A-5813-4CA7-BB4C-3D067AB1ABA7}" type="datetime1">
              <a:rPr lang="es-PE" smtClean="0"/>
              <a:pPr/>
              <a:t>29/06/2016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PE" smtClean="0"/>
              <a:t>Oscar Cuya</a:t>
            </a:r>
            <a:endParaRPr lang="es-PE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54721B-E274-4D53-BBD3-44632CDFE091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57554" y="4038600"/>
            <a:ext cx="5481646" cy="1033474"/>
          </a:xfrm>
        </p:spPr>
        <p:txBody>
          <a:bodyPr>
            <a:normAutofit/>
          </a:bodyPr>
          <a:lstStyle/>
          <a:p>
            <a:r>
              <a:rPr lang="es-PE" sz="2800" dirty="0" smtClean="0"/>
              <a:t>Una combinación de los métodos de Leopold y Batelle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PE" dirty="0" smtClean="0"/>
              <a:t>Cuya, Oscar (2014). Acerca del método Conesa y su uso para la categorización de proyectos. [Diapositivas]. Consulta: 23 de junio del 2014 &lt;http://www.estudioscuya.com.pe/files/Ocuya_Explicacion-Metodo-Conesa.pptx&gt;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214546" y="1314448"/>
            <a:ext cx="6777054" cy="1828800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Acerca del método Conesa y su uso para la categorización de proyectos</a:t>
            </a:r>
            <a:endParaRPr kumimoji="0" lang="es-PE" sz="4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61" y="1071546"/>
            <a:ext cx="85470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10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42" y="785794"/>
            <a:ext cx="8148262" cy="53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11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Fase Cualitativa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E" b="1" dirty="0" smtClean="0">
                <a:solidFill>
                  <a:srgbClr val="0000CC"/>
                </a:solidFill>
              </a:rPr>
              <a:t>Importancia total </a:t>
            </a:r>
            <a:r>
              <a:rPr lang="es-PE" dirty="0" smtClean="0">
                <a:solidFill>
                  <a:srgbClr val="C00000"/>
                </a:solidFill>
              </a:rPr>
              <a:t>=</a:t>
            </a:r>
            <a:r>
              <a:rPr lang="es-PE" dirty="0" smtClean="0"/>
              <a:t> </a:t>
            </a:r>
            <a:r>
              <a:rPr lang="es-PE" dirty="0" smtClean="0">
                <a:solidFill>
                  <a:srgbClr val="0000CC"/>
                </a:solidFill>
              </a:rPr>
              <a:t>“Importancia del impacto o efecto” </a:t>
            </a:r>
            <a:r>
              <a:rPr lang="es-PE" dirty="0" smtClean="0">
                <a:solidFill>
                  <a:srgbClr val="C00000"/>
                </a:solidFill>
              </a:rPr>
              <a:t>x</a:t>
            </a:r>
            <a:r>
              <a:rPr lang="es-PE" dirty="0" smtClean="0"/>
              <a:t> </a:t>
            </a:r>
            <a:r>
              <a:rPr lang="es-PE" dirty="0" smtClean="0">
                <a:solidFill>
                  <a:srgbClr val="0000CC"/>
                </a:solidFill>
              </a:rPr>
              <a:t>“importancia del factor”</a:t>
            </a:r>
          </a:p>
          <a:p>
            <a:r>
              <a:rPr lang="es-PE" dirty="0" smtClean="0">
                <a:solidFill>
                  <a:srgbClr val="C00000"/>
                </a:solidFill>
              </a:rPr>
              <a:t>Recomendación: Tener en cuenta los tres conceptos de importancia en el método de Vicente Conesa (2010)</a:t>
            </a:r>
          </a:p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PE" dirty="0" smtClean="0"/>
              <a:t>Formulación</a:t>
            </a: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54721B-E274-4D53-BBD3-44632CDFE091}" type="slidenum">
              <a:rPr lang="es-PE" smtClean="0"/>
              <a:pPr/>
              <a:t>12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 smtClean="0"/>
              <a:t>Fase cualitativa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20"/>
          </a:xfrm>
        </p:spPr>
        <p:txBody>
          <a:bodyPr>
            <a:normAutofit fontScale="92500"/>
          </a:bodyPr>
          <a:lstStyle/>
          <a:p>
            <a:r>
              <a:rPr lang="es-PE" b="1" dirty="0" smtClean="0">
                <a:solidFill>
                  <a:srgbClr val="0000CC"/>
                </a:solidFill>
              </a:rPr>
              <a:t>Importancia total </a:t>
            </a:r>
            <a:r>
              <a:rPr lang="es-PE" dirty="0" smtClean="0">
                <a:solidFill>
                  <a:srgbClr val="C00000"/>
                </a:solidFill>
              </a:rPr>
              <a:t>=</a:t>
            </a:r>
            <a:r>
              <a:rPr lang="es-PE" dirty="0" smtClean="0"/>
              <a:t> </a:t>
            </a:r>
            <a:r>
              <a:rPr lang="es-PE" dirty="0" smtClean="0">
                <a:solidFill>
                  <a:srgbClr val="0000CC"/>
                </a:solidFill>
              </a:rPr>
              <a:t>“Importancia del impacto o efecto” </a:t>
            </a:r>
            <a:r>
              <a:rPr lang="es-PE" dirty="0" smtClean="0">
                <a:solidFill>
                  <a:srgbClr val="C00000"/>
                </a:solidFill>
              </a:rPr>
              <a:t>x</a:t>
            </a:r>
            <a:r>
              <a:rPr lang="es-PE" dirty="0" smtClean="0"/>
              <a:t> </a:t>
            </a:r>
            <a:r>
              <a:rPr lang="es-PE" dirty="0" smtClean="0">
                <a:solidFill>
                  <a:srgbClr val="0000CC"/>
                </a:solidFill>
              </a:rPr>
              <a:t>“importancia del factor”. </a:t>
            </a:r>
          </a:p>
          <a:p>
            <a:r>
              <a:rPr lang="es-PE" i="1" dirty="0" smtClean="0"/>
              <a:t>“Una vez efectuada la ponderación de los distintos factores del medio contemplados en el estudio, podemos desarrollar el modelo de valoración cualitativa, en base a la importancia I</a:t>
            </a:r>
            <a:r>
              <a:rPr lang="es-PE" i="1" baseline="-25000" dirty="0" smtClean="0"/>
              <a:t>ij</a:t>
            </a:r>
            <a:r>
              <a:rPr lang="es-PE" i="1" dirty="0" smtClean="0"/>
              <a:t> de los efectos” </a:t>
            </a:r>
            <a:r>
              <a:rPr lang="es-PE" sz="2200" dirty="0" smtClean="0"/>
              <a:t>(Conesa, 2010, p. 263).</a:t>
            </a:r>
          </a:p>
          <a:p>
            <a:r>
              <a:rPr lang="es-PE" i="1" dirty="0" smtClean="0">
                <a:solidFill>
                  <a:srgbClr val="C00000"/>
                </a:solidFill>
              </a:rPr>
              <a:t>“Hay que advertir que la importancia del impacto no debe confundirse con la importancia del factor afectado”</a:t>
            </a:r>
            <a:r>
              <a:rPr lang="es-PE" dirty="0" smtClean="0"/>
              <a:t> </a:t>
            </a:r>
            <a:r>
              <a:rPr lang="es-PE" sz="2200" dirty="0" smtClean="0"/>
              <a:t>(Conesa, 2010, p.237) .</a:t>
            </a:r>
          </a:p>
          <a:p>
            <a:r>
              <a:rPr lang="es-PE" dirty="0" smtClean="0"/>
              <a:t>Ver Cuadro 37, Ejemplo de matriz de importancia </a:t>
            </a:r>
            <a:r>
              <a:rPr lang="es-PE" sz="2200" dirty="0" smtClean="0"/>
              <a:t>(Conesa, 2010, pp. 255-258)</a:t>
            </a:r>
          </a:p>
          <a:p>
            <a:endParaRPr lang="es-P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 smtClean="0"/>
              <a:t>Importancia del factor o UIP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20"/>
          </a:xfrm>
        </p:spPr>
        <p:txBody>
          <a:bodyPr>
            <a:normAutofit fontScale="92500" lnSpcReduction="10000"/>
          </a:bodyPr>
          <a:lstStyle/>
          <a:p>
            <a:r>
              <a:rPr lang="es-PE" dirty="0" smtClean="0"/>
              <a:t>Conesa, expresa la relevancia del componente o del factor ambiental como “Importancia del factor”. </a:t>
            </a:r>
          </a:p>
          <a:p>
            <a:r>
              <a:rPr lang="es-PE" dirty="0" smtClean="0"/>
              <a:t>Esta “Importancia del factor” se operacionaliza como </a:t>
            </a:r>
            <a:r>
              <a:rPr lang="es-PE" dirty="0" smtClean="0">
                <a:solidFill>
                  <a:srgbClr val="0000CC"/>
                </a:solidFill>
              </a:rPr>
              <a:t>unidades de importancia del parámetro (UIP)</a:t>
            </a:r>
            <a:r>
              <a:rPr lang="es-PE" dirty="0" smtClean="0"/>
              <a:t> o ponderación de los factores del medio y se multiplican por los valores de la “importancia del efecto. </a:t>
            </a:r>
            <a:r>
              <a:rPr lang="es-PE" sz="2200" dirty="0" smtClean="0"/>
              <a:t>(Conesa, 2010, pp. 260-263). </a:t>
            </a:r>
          </a:p>
          <a:p>
            <a:r>
              <a:rPr lang="es-PE" dirty="0" smtClean="0"/>
              <a:t>Conesa usa el término "relevancia" para señalar una característica del indicador ambiental (indicador de impacto) acerca que "...debe proveer información de relevancia para los interesados…”</a:t>
            </a:r>
            <a:r>
              <a:rPr lang="es-PE" sz="2200" dirty="0" smtClean="0"/>
              <a:t>(Conesa, 2010, p. 103). 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BF22-A46C-4D08-A8EF-10CB053655CF}" type="slidenum">
              <a:rPr lang="es-PE" smtClean="0"/>
              <a:pPr/>
              <a:t>15</a:t>
            </a:fld>
            <a:endParaRPr lang="es-PE" dirty="0"/>
          </a:p>
        </p:txBody>
      </p:sp>
      <p:pic>
        <p:nvPicPr>
          <p:cNvPr id="3" name="2 Imagen" descr="37b_detalle-matriz-importa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53" y="279298"/>
            <a:ext cx="8889526" cy="6292974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7643834" y="3786190"/>
            <a:ext cx="71438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Elipse"/>
          <p:cNvSpPr/>
          <p:nvPr/>
        </p:nvSpPr>
        <p:spPr>
          <a:xfrm>
            <a:off x="2143108" y="3786190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Elipse"/>
          <p:cNvSpPr/>
          <p:nvPr/>
        </p:nvSpPr>
        <p:spPr>
          <a:xfrm>
            <a:off x="2214546" y="528638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 redondeado"/>
          <p:cNvSpPr/>
          <p:nvPr/>
        </p:nvSpPr>
        <p:spPr>
          <a:xfrm>
            <a:off x="4643438" y="5429264"/>
            <a:ext cx="1357322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2714612" y="3786190"/>
            <a:ext cx="428628" cy="28575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Elipse"/>
          <p:cNvSpPr/>
          <p:nvPr/>
        </p:nvSpPr>
        <p:spPr>
          <a:xfrm>
            <a:off x="4357686" y="4357694"/>
            <a:ext cx="428628" cy="28575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Elipse"/>
          <p:cNvSpPr/>
          <p:nvPr/>
        </p:nvSpPr>
        <p:spPr>
          <a:xfrm>
            <a:off x="5643570" y="4286256"/>
            <a:ext cx="428628" cy="28575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Elipse"/>
          <p:cNvSpPr/>
          <p:nvPr/>
        </p:nvSpPr>
        <p:spPr>
          <a:xfrm>
            <a:off x="8358214" y="3786190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Elipse"/>
          <p:cNvSpPr/>
          <p:nvPr/>
        </p:nvSpPr>
        <p:spPr>
          <a:xfrm>
            <a:off x="7786710" y="3857628"/>
            <a:ext cx="428628" cy="28575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Rectángulo redondeado"/>
          <p:cNvSpPr/>
          <p:nvPr/>
        </p:nvSpPr>
        <p:spPr>
          <a:xfrm>
            <a:off x="1357290" y="5572140"/>
            <a:ext cx="1357322" cy="28575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 redondeado"/>
          <p:cNvSpPr/>
          <p:nvPr/>
        </p:nvSpPr>
        <p:spPr>
          <a:xfrm>
            <a:off x="2071670" y="2500306"/>
            <a:ext cx="428628" cy="3571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786578" y="64886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Conesa, 2010, p. 257</a:t>
            </a:r>
            <a:endParaRPr lang="es-PE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92875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 smtClean="0"/>
              <a:t>Importancia del Efecto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20"/>
          </a:xfrm>
        </p:spPr>
        <p:txBody>
          <a:bodyPr>
            <a:normAutofit fontScale="77500" lnSpcReduction="20000"/>
          </a:bodyPr>
          <a:lstStyle/>
          <a:p>
            <a:r>
              <a:rPr lang="es-PE" dirty="0" smtClean="0"/>
              <a:t>“</a:t>
            </a:r>
            <a:r>
              <a:rPr lang="es-PE" b="1" dirty="0">
                <a:solidFill>
                  <a:srgbClr val="C00000"/>
                </a:solidFill>
              </a:rPr>
              <a:t>La importancia del impacto </a:t>
            </a:r>
            <a:r>
              <a:rPr lang="es-PE" dirty="0"/>
              <a:t>viene representada por un número que se deduce </a:t>
            </a:r>
            <a:r>
              <a:rPr lang="es-PE" dirty="0" smtClean="0"/>
              <a:t>del modelo (…)” </a:t>
            </a:r>
            <a:r>
              <a:rPr lang="es-PE" sz="2600" dirty="0" smtClean="0"/>
              <a:t>(Conesa, 2010, p</a:t>
            </a:r>
            <a:r>
              <a:rPr lang="es-PE" sz="2600" dirty="0"/>
              <a:t>. 224)</a:t>
            </a:r>
          </a:p>
          <a:p>
            <a:pPr>
              <a:buNone/>
            </a:pPr>
            <a:r>
              <a:rPr lang="es-PE" dirty="0"/>
              <a:t> </a:t>
            </a:r>
          </a:p>
          <a:p>
            <a:r>
              <a:rPr lang="es-PE" sz="2400" b="1" dirty="0"/>
              <a:t>I = ± [3 IN + 2 EX + MO + PE + RV + SI + AC + EF + PR + MC]</a:t>
            </a:r>
            <a:endParaRPr lang="es-PE" sz="2400" dirty="0"/>
          </a:p>
          <a:p>
            <a:pPr>
              <a:buNone/>
            </a:pPr>
            <a:r>
              <a:rPr lang="es-PE" dirty="0"/>
              <a:t> </a:t>
            </a:r>
          </a:p>
          <a:p>
            <a:pPr lvl="1"/>
            <a:r>
              <a:rPr lang="es-PE" dirty="0" smtClean="0"/>
              <a:t>“Los impactos con valores de importancia inferiores a 25 son </a:t>
            </a:r>
            <a:r>
              <a:rPr lang="es-PE" b="1" dirty="0" smtClean="0">
                <a:solidFill>
                  <a:srgbClr val="C00000"/>
                </a:solidFill>
              </a:rPr>
              <a:t>irrelevantes </a:t>
            </a:r>
            <a:r>
              <a:rPr lang="es-PE" dirty="0" smtClean="0"/>
              <a:t>(…)”</a:t>
            </a:r>
          </a:p>
          <a:p>
            <a:pPr lvl="1"/>
            <a:r>
              <a:rPr lang="es-PE" dirty="0" smtClean="0"/>
              <a:t>“Los impactos </a:t>
            </a:r>
            <a:r>
              <a:rPr lang="es-PE" b="1" i="1" dirty="0" smtClean="0">
                <a:solidFill>
                  <a:srgbClr val="C00000"/>
                </a:solidFill>
              </a:rPr>
              <a:t>moderados</a:t>
            </a:r>
            <a:r>
              <a:rPr lang="es-PE" dirty="0" smtClean="0"/>
              <a:t> presentan una importancia entre 25 y 50”</a:t>
            </a:r>
          </a:p>
          <a:p>
            <a:pPr lvl="1"/>
            <a:r>
              <a:rPr lang="es-PE" dirty="0" smtClean="0"/>
              <a:t> “Serán </a:t>
            </a:r>
            <a:r>
              <a:rPr lang="es-PE" b="1" dirty="0" smtClean="0">
                <a:solidFill>
                  <a:srgbClr val="C00000"/>
                </a:solidFill>
              </a:rPr>
              <a:t>severos </a:t>
            </a:r>
            <a:r>
              <a:rPr lang="es-PE" dirty="0" smtClean="0"/>
              <a:t>cuando la importancia se encuentre entre 50 y 75”</a:t>
            </a:r>
          </a:p>
          <a:p>
            <a:pPr lvl="1"/>
            <a:r>
              <a:rPr lang="es-PE" b="1" dirty="0" smtClean="0">
                <a:solidFill>
                  <a:srgbClr val="C00000"/>
                </a:solidFill>
              </a:rPr>
              <a:t>“Críticos </a:t>
            </a:r>
            <a:r>
              <a:rPr lang="es-PE" dirty="0" smtClean="0"/>
              <a:t>cuando el valor sea superior a 75” (Conesa, 2010, p. 224)</a:t>
            </a:r>
          </a:p>
          <a:p>
            <a:r>
              <a:rPr lang="es-PE" dirty="0" smtClean="0"/>
              <a:t>Para la fase cuantitativa, la </a:t>
            </a:r>
            <a:r>
              <a:rPr lang="es-PE" b="1" dirty="0" smtClean="0">
                <a:solidFill>
                  <a:srgbClr val="C00000"/>
                </a:solidFill>
              </a:rPr>
              <a:t>importancia del impacto</a:t>
            </a:r>
            <a:r>
              <a:rPr lang="es-PE" dirty="0" smtClean="0"/>
              <a:t> se traslada a una escala de 0 a 1, y a cada factor le corresponde una importancia </a:t>
            </a:r>
            <a:r>
              <a:rPr lang="es-PE" b="1" dirty="0" smtClean="0"/>
              <a:t>I</a:t>
            </a:r>
            <a:r>
              <a:rPr lang="es-PE" b="1" baseline="-25000" dirty="0" smtClean="0"/>
              <a:t>j</a:t>
            </a:r>
            <a:r>
              <a:rPr lang="es-PE" b="1" dirty="0" smtClean="0"/>
              <a:t>/I</a:t>
            </a:r>
            <a:r>
              <a:rPr lang="es-PE" b="1" baseline="-25000" dirty="0" smtClean="0"/>
              <a:t>max</a:t>
            </a:r>
            <a:endParaRPr lang="es-PE" dirty="0" smtClean="0"/>
          </a:p>
          <a:p>
            <a:r>
              <a:rPr lang="es-PE" b="1" dirty="0" smtClean="0"/>
              <a:t>I</a:t>
            </a:r>
            <a:r>
              <a:rPr lang="es-PE" b="1" baseline="-25000" dirty="0" smtClean="0"/>
              <a:t>max  </a:t>
            </a:r>
            <a:r>
              <a:rPr lang="es-PE" dirty="0" smtClean="0"/>
              <a:t>es el máximo valor de las importancias.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8213"/>
            <a:ext cx="46196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3695700"/>
            <a:ext cx="4610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642931" y="621506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dirty="0"/>
              <a:t>(Conesa 2010, p. 255)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14313" y="214313"/>
            <a:ext cx="6286513" cy="500043"/>
          </a:xfrm>
          <a:prstGeom prst="rect">
            <a:avLst/>
          </a:prstGeom>
          <a:solidFill>
            <a:srgbClr val="CCFF99"/>
          </a:solidFill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PE" b="1" kern="0" dirty="0">
                <a:latin typeface="+mn-lt"/>
              </a:rPr>
              <a:t>I = ± [3 IN + 2 EX + MO + PE + RV + SI + AC + EF + PR + MC]</a:t>
            </a:r>
            <a:endParaRPr lang="es-PE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PE" kern="0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72063" y="1071562"/>
            <a:ext cx="3786217" cy="206210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3200" b="1" i="1" dirty="0" smtClean="0">
                <a:solidFill>
                  <a:srgbClr val="C00000"/>
                </a:solidFill>
              </a:rPr>
              <a:t>Tabla de puntuación de los descriptores de la importancia del impacto</a:t>
            </a:r>
            <a:endParaRPr lang="es-PE" sz="3200" b="1" i="1" dirty="0">
              <a:solidFill>
                <a:srgbClr val="C0000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BF22-A46C-4D08-A8EF-10CB053655CF}" type="slidenum">
              <a:rPr lang="es-PE" smtClean="0"/>
              <a:pPr/>
              <a:t>17</a:t>
            </a:fld>
            <a:endParaRPr lang="es-PE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64230"/>
            <a:ext cx="4376459" cy="393770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26" y="1110820"/>
            <a:ext cx="8275778" cy="5247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00034" y="324129"/>
            <a:ext cx="7429552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</a:rPr>
              <a:t>Ejemplo incompleto de Matriz de Importancia de Conesa</a:t>
            </a:r>
            <a:endParaRPr lang="es-PE" sz="2400" b="1" dirty="0">
              <a:solidFill>
                <a:srgbClr val="C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BF22-A46C-4D08-A8EF-10CB053655CF}" type="slidenum">
              <a:rPr lang="es-PE" smtClean="0"/>
              <a:pPr/>
              <a:t>18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48251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34" y="395567"/>
            <a:ext cx="7072362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</a:rPr>
              <a:t>…Ejemplo libre de Matriz de Importancia de Conesa</a:t>
            </a:r>
            <a:endParaRPr lang="es-PE" sz="2400" b="1" dirty="0">
              <a:solidFill>
                <a:srgbClr val="C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286808" cy="30432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45" y="4714884"/>
            <a:ext cx="84306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85720" y="428625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Comparemos ambos cuadros 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BF22-A46C-4D08-A8EF-10CB053655CF}" type="slidenum">
              <a:rPr lang="es-PE" smtClean="0"/>
              <a:pPr/>
              <a:t>19</a:t>
            </a:fld>
            <a:endParaRPr lang="es-PE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520259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¿Por qué se usa en nuestro medio la matriz de importancia de Vicente Conesa?</a:t>
            </a:r>
            <a:endParaRPr lang="es-PE" sz="32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2</a:t>
            </a:fld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53400" cy="4238636"/>
          </a:xfrm>
        </p:spPr>
        <p:txBody>
          <a:bodyPr>
            <a:normAutofit/>
          </a:bodyPr>
          <a:lstStyle/>
          <a:p>
            <a:r>
              <a:rPr lang="es-PE" sz="2600" dirty="0" smtClean="0">
                <a:solidFill>
                  <a:srgbClr val="C00000"/>
                </a:solidFill>
              </a:rPr>
              <a:t>Responden los analistas:</a:t>
            </a:r>
          </a:p>
          <a:p>
            <a:pPr lvl="1"/>
            <a:r>
              <a:rPr lang="es-PE" i="1" dirty="0" smtClean="0"/>
              <a:t>Con la ecuación extensa se cumpliría todo lo que exige el D.S. 019-2009-MINAM.</a:t>
            </a:r>
          </a:p>
          <a:p>
            <a:pPr lvl="1"/>
            <a:r>
              <a:rPr lang="es-PE" i="1" dirty="0" smtClean="0"/>
              <a:t>Para evitar observaciones a los análisis de impactos puesto que el revisor sugeriría la aplicación de Conesa.</a:t>
            </a:r>
          </a:p>
          <a:p>
            <a:r>
              <a:rPr lang="es-ES" sz="2600" dirty="0" smtClean="0">
                <a:solidFill>
                  <a:srgbClr val="C00000"/>
                </a:solidFill>
              </a:rPr>
              <a:t>Conesa tiene un amplio uso, aunque no todos lo aceptan plenamente:</a:t>
            </a:r>
          </a:p>
          <a:p>
            <a:pPr lvl="2"/>
            <a:r>
              <a:rPr lang="es-ES" sz="2600" dirty="0" smtClean="0"/>
              <a:t>En su versión original,  solo un 9% (Martínez, 2010)</a:t>
            </a:r>
            <a:endParaRPr lang="es-PE" sz="2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573325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Martínez, Renson (2010). Propuesta metodológica para la Evaluación de Impacto Ambiental en Colombia. Tesis de Maestría. Bogotá: Universidad Nacional de Colombia</a:t>
            </a:r>
            <a:endParaRPr lang="es-PE" sz="16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43405" y="6381328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sz="3200" b="1" dirty="0" smtClean="0">
                <a:solidFill>
                  <a:srgbClr val="0070C0"/>
                </a:solidFill>
              </a:rPr>
              <a:t>Evaluación cualitativa para una EIA simplificada</a:t>
            </a:r>
            <a:endParaRPr lang="es-PE" sz="32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dirty="0"/>
              <a:t> “La matriz de importancia (…), en sí misma,  nos ha permitido identificar, prevenir y comunicar los efectos del proyecto sobre el medio.”</a:t>
            </a:r>
          </a:p>
          <a:p>
            <a:endParaRPr lang="es-PE" dirty="0"/>
          </a:p>
          <a:p>
            <a:r>
              <a:rPr lang="es-PE" dirty="0"/>
              <a:t>“Con esta fase del proceso evaluativo, termina lo que propiamente constituye la esencia del EsIA, llegando a </a:t>
            </a:r>
            <a:r>
              <a:rPr lang="es-PE" b="1" dirty="0">
                <a:solidFill>
                  <a:srgbClr val="C00000"/>
                </a:solidFill>
              </a:rPr>
              <a:t>una evaluación cualitativa</a:t>
            </a:r>
            <a:r>
              <a:rPr lang="es-PE" dirty="0"/>
              <a:t>, </a:t>
            </a:r>
            <a:r>
              <a:rPr lang="es-PE" b="1" dirty="0">
                <a:solidFill>
                  <a:srgbClr val="C00000"/>
                </a:solidFill>
              </a:rPr>
              <a:t>al nivel requerido por una EIA simplificada</a:t>
            </a:r>
            <a:r>
              <a:rPr lang="es-PE" dirty="0"/>
              <a:t>”</a:t>
            </a:r>
          </a:p>
          <a:p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5436096" y="61560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Fuente: Conesa (2010)</a:t>
            </a: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54721B-E274-4D53-BBD3-44632CDFE091}" type="slidenum">
              <a:rPr lang="es-PE" smtClean="0"/>
              <a:pPr/>
              <a:t>20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5421083" cy="365125"/>
          </a:xfrm>
        </p:spPr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Fase cuantitativa - Conesa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0000CC"/>
                </a:solidFill>
              </a:rPr>
              <a:t>Adaptación del método de Battelle-Columbus</a:t>
            </a:r>
          </a:p>
          <a:p>
            <a:r>
              <a:rPr lang="es-PE" dirty="0" smtClean="0">
                <a:solidFill>
                  <a:srgbClr val="C00000"/>
                </a:solidFill>
              </a:rPr>
              <a:t>Sistema de Evaluación Ambiental para el análisis de impacto ambiental, desarrollado por el Laboratorio Battelle-Columbus, para el US Bureau of Reclamation (Dee et al, 1972 citado por </a:t>
            </a:r>
            <a:r>
              <a:rPr lang="es-ES" dirty="0" smtClean="0">
                <a:solidFill>
                  <a:srgbClr val="C00000"/>
                </a:solidFill>
              </a:rPr>
              <a:t>Dee et al., 1973)</a:t>
            </a:r>
            <a:r>
              <a:rPr lang="es-PE" dirty="0" smtClean="0">
                <a:solidFill>
                  <a:srgbClr val="C00000"/>
                </a:solidFill>
              </a:rPr>
              <a:t>.</a:t>
            </a:r>
          </a:p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PE" dirty="0" smtClean="0"/>
              <a:t>Formulación</a:t>
            </a: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54721B-E274-4D53-BBD3-44632CDFE091}" type="slidenum">
              <a:rPr lang="es-PE" smtClean="0"/>
              <a:pPr/>
              <a:t>21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Fase cuantitativa (Conesa)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20"/>
          </a:xfrm>
        </p:spPr>
        <p:txBody>
          <a:bodyPr>
            <a:normAutofit fontScale="92500" lnSpcReduction="10000"/>
          </a:bodyPr>
          <a:lstStyle/>
          <a:p>
            <a:r>
              <a:rPr lang="es-PE" b="1" dirty="0" smtClean="0">
                <a:solidFill>
                  <a:srgbClr val="C00000"/>
                </a:solidFill>
              </a:rPr>
              <a:t>Revisar el procedimiento del método de Batelle</a:t>
            </a:r>
          </a:p>
          <a:p>
            <a:pPr lvl="1">
              <a:buNone/>
            </a:pPr>
            <a:r>
              <a:rPr lang="es-PE" sz="2400" b="1" dirty="0" smtClean="0">
                <a:solidFill>
                  <a:srgbClr val="0000CC"/>
                </a:solidFill>
              </a:rPr>
              <a:t>Un ejemplo: estimación del índice de calidad ambiental para para la variable Generación de Empleo</a:t>
            </a:r>
          </a:p>
          <a:p>
            <a:pPr lvl="1"/>
            <a:endParaRPr lang="es-PE" sz="2400" dirty="0" smtClean="0"/>
          </a:p>
          <a:p>
            <a:pPr lvl="1"/>
            <a:r>
              <a:rPr lang="es-PE" sz="2400" dirty="0" smtClean="0"/>
              <a:t>Crear un plano cartesiano, Ejes X e Y</a:t>
            </a:r>
          </a:p>
          <a:p>
            <a:pPr lvl="1"/>
            <a:r>
              <a:rPr lang="es-PE" sz="2400" dirty="0" smtClean="0"/>
              <a:t>Antes de realizar el proyecto se tiene el 49% de población económicamente activa en el eje de la “X” y al referenciarlo con el eje de la “Y”, se obtiene su valor de calidad ambiental de 0.75. </a:t>
            </a:r>
          </a:p>
          <a:p>
            <a:pPr lvl="1"/>
            <a:r>
              <a:rPr lang="es-PE" sz="2400" dirty="0" smtClean="0"/>
              <a:t>Se estima que después del proyecto la población económicamente activa aumentará al 51%, obteniéndose un índice de calidad ambiental de 0.78</a:t>
            </a:r>
          </a:p>
          <a:p>
            <a:pPr lvl="1"/>
            <a:r>
              <a:rPr lang="es-PE" sz="2400" dirty="0" smtClean="0"/>
              <a:t>En la filmina siguiente se muestra un gráfico</a:t>
            </a:r>
          </a:p>
          <a:p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22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D0ABF22-A46C-4D08-A8EF-10CB053655CF}" type="slidenum">
              <a:rPr lang="es-PE" smtClean="0"/>
              <a:pPr/>
              <a:t>23</a:t>
            </a:fld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4314" y="274638"/>
            <a:ext cx="8286776" cy="725470"/>
          </a:xfrm>
        </p:spPr>
        <p:txBody>
          <a:bodyPr>
            <a:normAutofit/>
          </a:bodyPr>
          <a:lstStyle/>
          <a:p>
            <a:r>
              <a:rPr lang="es-PE" sz="3200" b="1" dirty="0" smtClean="0"/>
              <a:t>…Índice de calidad ambiental (BATELLE)</a:t>
            </a:r>
            <a:endParaRPr lang="es-PE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606" y="1214422"/>
            <a:ext cx="6807418" cy="51938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929322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Fuente: Conesa 2010</a:t>
            </a:r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3800395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Índice de Calidad Ambiental (ICA)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El ICA es una percepción, por parte de los expertos, acerca del grado deseable del factor ambiental</a:t>
            </a:r>
          </a:p>
          <a:p>
            <a:r>
              <a:rPr lang="es-PE" dirty="0" smtClean="0"/>
              <a:t>El ICA es un valor adimensional entre cero y uno. </a:t>
            </a:r>
          </a:p>
          <a:p>
            <a:r>
              <a:rPr lang="es-PE" dirty="0" smtClean="0"/>
              <a:t>El nivel mínimo, no deseable, del factor ambiental toma el valor de cero; y el valor de uno, expresa la máxima calidad deseable para ese factor</a:t>
            </a:r>
          </a:p>
          <a:p>
            <a:r>
              <a:rPr lang="es-PE" dirty="0" smtClean="0"/>
              <a:t>El ICA se obtiene a partir de una función de transformación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54721B-E274-4D53-BBD3-44632CDFE091}" type="slidenum">
              <a:rPr lang="es-PE" smtClean="0"/>
              <a:pPr/>
              <a:t>24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3 Gráfico"/>
          <p:cNvGraphicFramePr/>
          <p:nvPr/>
        </p:nvGraphicFramePr>
        <p:xfrm>
          <a:off x="857224" y="1643050"/>
          <a:ext cx="785818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143768" y="550070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Oxígeno disuelto mg/l</a:t>
            </a:r>
            <a:endParaRPr lang="es-PE" b="1" dirty="0"/>
          </a:p>
        </p:txBody>
      </p:sp>
      <p:cxnSp>
        <p:nvCxnSpPr>
          <p:cNvPr id="7" name="6 Conector recto de flecha"/>
          <p:cNvCxnSpPr/>
          <p:nvPr/>
        </p:nvCxnSpPr>
        <p:spPr>
          <a:xfrm rot="5400000" flipH="1" flipV="1">
            <a:off x="4179091" y="3821909"/>
            <a:ext cx="2786082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 flipH="1" flipV="1">
            <a:off x="2857488" y="4643446"/>
            <a:ext cx="1143008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Abrir llave"/>
          <p:cNvSpPr/>
          <p:nvPr/>
        </p:nvSpPr>
        <p:spPr>
          <a:xfrm>
            <a:off x="357158" y="2500306"/>
            <a:ext cx="428628" cy="15716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0" y="311987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Impacto = 0.5  ICA</a:t>
            </a:r>
            <a:endParaRPr lang="es-PE" sz="2400" b="1" dirty="0"/>
          </a:p>
        </p:txBody>
      </p:sp>
      <p:cxnSp>
        <p:nvCxnSpPr>
          <p:cNvPr id="13" name="12 Conector recto de flecha"/>
          <p:cNvCxnSpPr/>
          <p:nvPr/>
        </p:nvCxnSpPr>
        <p:spPr>
          <a:xfrm rot="16200000" flipH="1">
            <a:off x="-428660" y="1857364"/>
            <a:ext cx="1428760" cy="14287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500694" y="5955589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Valor sin proyecto</a:t>
            </a:r>
            <a:endParaRPr lang="es-PE" sz="2400" b="1" dirty="0"/>
          </a:p>
        </p:txBody>
      </p:sp>
      <p:sp>
        <p:nvSpPr>
          <p:cNvPr id="16" name="12 CuadroTexto"/>
          <p:cNvSpPr txBox="1"/>
          <p:nvPr/>
        </p:nvSpPr>
        <p:spPr>
          <a:xfrm>
            <a:off x="1285852" y="5812713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b="1" dirty="0" smtClean="0">
                <a:solidFill>
                  <a:srgbClr val="FF0000"/>
                </a:solidFill>
              </a:rPr>
              <a:t>Valor  con proyecto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286116" y="528638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17 Elipse"/>
          <p:cNvSpPr/>
          <p:nvPr/>
        </p:nvSpPr>
        <p:spPr>
          <a:xfrm>
            <a:off x="5286380" y="5286388"/>
            <a:ext cx="42862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19" name="18 Conector recto de flecha"/>
          <p:cNvCxnSpPr/>
          <p:nvPr/>
        </p:nvCxnSpPr>
        <p:spPr>
          <a:xfrm rot="5400000" flipH="1" flipV="1">
            <a:off x="2786050" y="5857892"/>
            <a:ext cx="500066" cy="5000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6200000" flipV="1">
            <a:off x="5285586" y="6001562"/>
            <a:ext cx="500066" cy="6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483768" y="4046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C00000"/>
                </a:solidFill>
              </a:rPr>
              <a:t>Ejemplo: </a:t>
            </a:r>
            <a:r>
              <a:rPr lang="es-PE" dirty="0" smtClean="0">
                <a:solidFill>
                  <a:srgbClr val="0000CC"/>
                </a:solidFill>
              </a:rPr>
              <a:t>Medición del efecto sobre el medio acuático, usando el O</a:t>
            </a:r>
            <a:r>
              <a:rPr lang="es-PE" sz="1400" dirty="0" smtClean="0">
                <a:solidFill>
                  <a:srgbClr val="0000CC"/>
                </a:solidFill>
              </a:rPr>
              <a:t>2 </a:t>
            </a:r>
            <a:r>
              <a:rPr lang="es-PE" dirty="0" smtClean="0">
                <a:solidFill>
                  <a:srgbClr val="0000CC"/>
                </a:solidFill>
              </a:rPr>
              <a:t>como indicador de impacto</a:t>
            </a:r>
            <a:endParaRPr lang="es-PE" dirty="0">
              <a:solidFill>
                <a:srgbClr val="0000CC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25</a:t>
            </a:fld>
            <a:endParaRPr lang="es-PE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3 Gráfico"/>
          <p:cNvGraphicFramePr/>
          <p:nvPr/>
        </p:nvGraphicFramePr>
        <p:xfrm>
          <a:off x="857224" y="1643050"/>
          <a:ext cx="785818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143768" y="550070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Oxígeno disuelto mg/l</a:t>
            </a:r>
            <a:endParaRPr lang="es-PE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339752" y="90872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/>
              <a:t>Función de transformación</a:t>
            </a:r>
            <a:endParaRPr lang="es-PE" sz="2000" b="1" dirty="0"/>
          </a:p>
        </p:txBody>
      </p:sp>
      <p:cxnSp>
        <p:nvCxnSpPr>
          <p:cNvPr id="8" name="7 Conector angular"/>
          <p:cNvCxnSpPr/>
          <p:nvPr/>
        </p:nvCxnSpPr>
        <p:spPr>
          <a:xfrm rot="5400000">
            <a:off x="3495870" y="1768826"/>
            <a:ext cx="1428760" cy="42862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26</a:t>
            </a:fld>
            <a:endParaRPr lang="es-PE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20760" y="1735476"/>
          <a:ext cx="4015580" cy="4693920"/>
        </p:xfrm>
        <a:graphic>
          <a:graphicData uri="http://schemas.openxmlformats.org/drawingml/2006/table">
            <a:tbl>
              <a:tblPr/>
              <a:tblGrid>
                <a:gridCol w="2365342"/>
                <a:gridCol w="1650238"/>
              </a:tblGrid>
              <a:tr h="322553"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Oxigeno disuelto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0.0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2mg/l</a:t>
                      </a:r>
                      <a:endParaRPr lang="es-PE" sz="2800" b="0" i="1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0.1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0.2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0.5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0.7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0.7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7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0.8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8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0.9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9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1.0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0" i="1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10 mg/l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1.0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28596" y="16911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0000CC"/>
                </a:solidFill>
              </a:rPr>
              <a:t>RESULTADOS DE LA EVALUACIÓN PARTICIPATIVA:  </a:t>
            </a:r>
            <a:r>
              <a:rPr lang="es-PE" sz="2400" b="1" dirty="0" smtClean="0">
                <a:solidFill>
                  <a:srgbClr val="C00000"/>
                </a:solidFill>
              </a:rPr>
              <a:t>ÍNDICES DE CALIDAD AMBIENTAL (ICA) DE LA VARIABLE OXÍGENO DISUELTO</a:t>
            </a:r>
            <a:endParaRPr lang="es-PE" sz="2400" b="1" dirty="0">
              <a:solidFill>
                <a:srgbClr val="C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27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4" y="1142985"/>
          <a:ext cx="8501129" cy="4929223"/>
        </p:xfrm>
        <a:graphic>
          <a:graphicData uri="http://schemas.openxmlformats.org/drawingml/2006/table">
            <a:tbl>
              <a:tblPr/>
              <a:tblGrid>
                <a:gridCol w="1065739"/>
                <a:gridCol w="743539"/>
                <a:gridCol w="743539"/>
                <a:gridCol w="743539"/>
                <a:gridCol w="743539"/>
                <a:gridCol w="743539"/>
                <a:gridCol w="743539"/>
                <a:gridCol w="743539"/>
                <a:gridCol w="743539"/>
                <a:gridCol w="743539"/>
                <a:gridCol w="743539"/>
              </a:tblGrid>
              <a:tr h="498463"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Oxigeno disuelto mg/l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1" i="0" u="none" strike="noStrike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Especialista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Juan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0.5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Carmen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0.2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0.4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0.6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Domingo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0.4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0.6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José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0.5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Alejandro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0.3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0.5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María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0.4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0.6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Alberto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0.3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0.5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Mariel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0.2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0.4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0.6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Luis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0.3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0.5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Juana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0.2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0.4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0.6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</a:t>
                      </a:r>
                      <a:endParaRPr lang="es-PE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0.5</a:t>
                      </a:r>
                      <a:endParaRPr lang="es-PE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</a:t>
                      </a:r>
                      <a:endParaRPr lang="es-PE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</a:t>
                      </a:r>
                      <a:endParaRPr lang="es-PE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</a:t>
                      </a:r>
                      <a:endParaRPr lang="es-PE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endParaRPr lang="es-PE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28596" y="16911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0000CC"/>
                </a:solidFill>
              </a:rPr>
              <a:t>TABLA DE EVALUACIÓN PARTICIPATIVA PARA CALIFICAR LA CALIDAD AMBIENTAL DE LOS NIVELES DE OXÍGENO DISUELTO EN EL AGUA</a:t>
            </a:r>
            <a:endParaRPr lang="es-PE" sz="2400" b="1" dirty="0">
              <a:solidFill>
                <a:srgbClr val="0000CC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63093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En rojo los valores de ICA propuestos por los diferentes especialistas </a:t>
            </a: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28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9 Gráfico-XLSTAT"/>
          <p:cNvGraphicFramePr/>
          <p:nvPr/>
        </p:nvGraphicFramePr>
        <p:xfrm>
          <a:off x="1000100" y="571480"/>
          <a:ext cx="735811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3 Conector recto"/>
          <p:cNvCxnSpPr/>
          <p:nvPr/>
        </p:nvCxnSpPr>
        <p:spPr>
          <a:xfrm rot="16200000" flipV="1">
            <a:off x="3358348" y="3358356"/>
            <a:ext cx="3499668" cy="70644"/>
          </a:xfrm>
          <a:prstGeom prst="line">
            <a:avLst/>
          </a:prstGeom>
          <a:ln w="38100">
            <a:solidFill>
              <a:srgbClr val="00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rot="10800000" flipV="1">
            <a:off x="2000232" y="1643050"/>
            <a:ext cx="3071834" cy="71438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4857752" y="5214950"/>
            <a:ext cx="42862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9 Elipse"/>
          <p:cNvSpPr/>
          <p:nvPr/>
        </p:nvSpPr>
        <p:spPr>
          <a:xfrm>
            <a:off x="3643306" y="521495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12" name="11 Conector recto de flecha"/>
          <p:cNvCxnSpPr/>
          <p:nvPr/>
        </p:nvCxnSpPr>
        <p:spPr>
          <a:xfrm rot="10800000">
            <a:off x="5357818" y="5500702"/>
            <a:ext cx="164307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215206" y="5715016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Valor sin proyecto</a:t>
            </a:r>
            <a:endParaRPr lang="es-PE" sz="2400" b="1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2928926" y="5572140"/>
            <a:ext cx="642942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llave"/>
          <p:cNvSpPr/>
          <p:nvPr/>
        </p:nvSpPr>
        <p:spPr>
          <a:xfrm>
            <a:off x="928662" y="1643050"/>
            <a:ext cx="428628" cy="8572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16 CuadroTexto"/>
          <p:cNvSpPr txBox="1"/>
          <p:nvPr/>
        </p:nvSpPr>
        <p:spPr>
          <a:xfrm>
            <a:off x="0" y="142852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Impacto = 0.2  ICA</a:t>
            </a:r>
            <a:endParaRPr lang="es-PE" sz="2400" b="1" dirty="0"/>
          </a:p>
        </p:txBody>
      </p:sp>
      <p:cxnSp>
        <p:nvCxnSpPr>
          <p:cNvPr id="22" name="21 Conector recto de flecha"/>
          <p:cNvCxnSpPr/>
          <p:nvPr/>
        </p:nvCxnSpPr>
        <p:spPr>
          <a:xfrm rot="16200000" flipH="1">
            <a:off x="107125" y="1321579"/>
            <a:ext cx="714380" cy="50006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051720" y="10734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0000CC"/>
                </a:solidFill>
              </a:rPr>
              <a:t>Función de transformación para el ICA de suelo agrícola</a:t>
            </a:r>
            <a:endParaRPr lang="es-PE" sz="2000" b="1" dirty="0">
              <a:solidFill>
                <a:srgbClr val="0000CC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29</a:t>
            </a:fld>
            <a:endParaRPr lang="es-PE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…¿Por qué se usa en nuestro medio la matriz de importancia de Vicente Conesa?</a:t>
            </a:r>
            <a:endParaRPr lang="es-PE" sz="32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3</a:t>
            </a:fld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53400" cy="4238636"/>
          </a:xfrm>
        </p:spPr>
        <p:txBody>
          <a:bodyPr>
            <a:normAutofit lnSpcReduction="10000"/>
          </a:bodyPr>
          <a:lstStyle/>
          <a:p>
            <a:r>
              <a:rPr lang="es-PE" sz="2600" dirty="0" smtClean="0">
                <a:solidFill>
                  <a:srgbClr val="C00000"/>
                </a:solidFill>
              </a:rPr>
              <a:t>Una Rpta: ¡Por qué es muy sencillo! </a:t>
            </a:r>
          </a:p>
          <a:p>
            <a:pPr lvl="1"/>
            <a:r>
              <a:rPr lang="es-PE" i="1" dirty="0" smtClean="0"/>
              <a:t>En sentido estricto, los analistas de impacto, conscientes o no, usan incorrectamente el método Conesa</a:t>
            </a:r>
          </a:p>
          <a:p>
            <a:pPr lvl="2"/>
            <a:r>
              <a:rPr lang="es-PE" i="1" dirty="0" smtClean="0"/>
              <a:t>Las matrices cualitativas de Conesa se construyen multiplicado la importancia del impacto por la importancia del factor (UIP) </a:t>
            </a:r>
          </a:p>
          <a:p>
            <a:pPr lvl="1"/>
            <a:r>
              <a:rPr lang="es-PE" i="1" dirty="0" smtClean="0"/>
              <a:t>Se hace sencillo por qué solo se usa la ecuación de importancia del efecto sin ponderar con la importancia del factor ambiental. </a:t>
            </a:r>
          </a:p>
          <a:p>
            <a:pPr lvl="1"/>
            <a:r>
              <a:rPr lang="es-PE" i="1" dirty="0" smtClean="0"/>
              <a:t>Conesa denomina  a la importancia del efecto, también importancia del impacto (se genera confusión)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D0ABF22-A46C-4D08-A8EF-10CB053655CF}" type="slidenum">
              <a:rPr lang="es-PE" smtClean="0"/>
              <a:pPr/>
              <a:t>30</a:t>
            </a:fld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4314" y="274638"/>
            <a:ext cx="8286776" cy="725470"/>
          </a:xfrm>
        </p:spPr>
        <p:txBody>
          <a:bodyPr>
            <a:normAutofit/>
          </a:bodyPr>
          <a:lstStyle/>
          <a:p>
            <a:r>
              <a:rPr lang="es-PE" sz="3200" b="1" dirty="0" smtClean="0"/>
              <a:t>…Índice de calidad ambiental (BATELLE)</a:t>
            </a:r>
            <a:endParaRPr lang="es-PE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606" y="1214422"/>
            <a:ext cx="6807418" cy="51938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929322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Fuente: Conesa 2010</a:t>
            </a:r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710541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can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5170" y="44624"/>
            <a:ext cx="6451326" cy="6755634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-36512" y="50131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Fuente: </a:t>
            </a:r>
          </a:p>
          <a:p>
            <a:r>
              <a:rPr lang="es-PE" sz="1400" dirty="0" smtClean="0"/>
              <a:t>Gómez Orea 2003, p. 592</a:t>
            </a:r>
            <a:endParaRPr lang="es-PE" sz="1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884784"/>
            <a:ext cx="1872208" cy="3272408"/>
          </a:xfrm>
        </p:spPr>
        <p:txBody>
          <a:bodyPr>
            <a:noAutofit/>
          </a:bodyPr>
          <a:lstStyle/>
          <a:p>
            <a:r>
              <a:rPr lang="es-PE" sz="3200" dirty="0" smtClean="0"/>
              <a:t>ICA para contenido de fosforo en agua</a:t>
            </a:r>
            <a:endParaRPr lang="es-PE" sz="3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54721B-E274-4D53-BBD3-44632CDFE091}" type="slidenum">
              <a:rPr lang="es-PE" smtClean="0"/>
              <a:pPr/>
              <a:t>31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" y="6237312"/>
            <a:ext cx="1835696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36512" y="50131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Fuente: </a:t>
            </a:r>
          </a:p>
          <a:p>
            <a:r>
              <a:rPr lang="es-PE" sz="1400" dirty="0" smtClean="0"/>
              <a:t>Gómez Orea 2003, p. 575</a:t>
            </a:r>
            <a:endParaRPr lang="es-PE" sz="1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884784"/>
            <a:ext cx="1872208" cy="3272408"/>
          </a:xfrm>
        </p:spPr>
        <p:txBody>
          <a:bodyPr>
            <a:noAutofit/>
          </a:bodyPr>
          <a:lstStyle/>
          <a:p>
            <a:r>
              <a:rPr lang="es-PE" sz="3200" dirty="0" smtClean="0"/>
              <a:t>ICA para la DBO</a:t>
            </a:r>
            <a:endParaRPr lang="es-PE" sz="3200" dirty="0"/>
          </a:p>
        </p:txBody>
      </p:sp>
      <p:pic>
        <p:nvPicPr>
          <p:cNvPr id="5" name="4 Imagen" descr="Scan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591" y="320965"/>
            <a:ext cx="6501341" cy="61323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54721B-E274-4D53-BBD3-44632CDFE091}" type="slidenum">
              <a:rPr lang="es-PE" smtClean="0"/>
              <a:pPr/>
              <a:t>32</a:t>
            </a:fld>
            <a:endParaRPr lang="es-PE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1442120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Función de transformación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i="1" dirty="0" smtClean="0"/>
              <a:t>“La función debe reflejar una especie de concertación entre la racionalidad técnica y la percepción social”</a:t>
            </a:r>
          </a:p>
          <a:p>
            <a:r>
              <a:rPr lang="es-PE" i="1" dirty="0" smtClean="0">
                <a:solidFill>
                  <a:srgbClr val="C00000"/>
                </a:solidFill>
              </a:rPr>
              <a:t>“Fruto del rigor científico pero debe reflejar también el sentir de la población, la escala de valores sociales”</a:t>
            </a:r>
          </a:p>
          <a:p>
            <a:r>
              <a:rPr lang="es-PE" i="1" dirty="0" smtClean="0"/>
              <a:t>“Su forma y estructura puede permanecer constante pero sus parámetros pueden variar en el tiempo y el sitio, según condición social, criterios técnicos y exigencias legales”</a:t>
            </a:r>
          </a:p>
          <a:p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4499992" y="623731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Gómez Orea (2003), p. </a:t>
            </a:r>
            <a:r>
              <a:rPr lang="es-PE" dirty="0" smtClean="0"/>
              <a:t>336</a:t>
            </a:r>
            <a:r>
              <a:rPr lang="es-PE" sz="2400" dirty="0" smtClean="0"/>
              <a:t>.</a:t>
            </a: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54721B-E274-4D53-BBD3-44632CDFE091}" type="slidenum">
              <a:rPr lang="es-PE" smtClean="0"/>
              <a:pPr/>
              <a:t>33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1586136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…Fase cuantitativa (Conesa)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b="1" dirty="0" smtClean="0">
                <a:solidFill>
                  <a:srgbClr val="C00000"/>
                </a:solidFill>
              </a:rPr>
              <a:t>Guiarse con el Cuadro 45c. Matriz de evaluación </a:t>
            </a:r>
            <a:r>
              <a:rPr lang="es-PE" sz="2600" dirty="0" smtClean="0">
                <a:solidFill>
                  <a:srgbClr val="C00000"/>
                </a:solidFill>
              </a:rPr>
              <a:t>(Conesa, 2010, p. 298)</a:t>
            </a:r>
          </a:p>
          <a:p>
            <a:r>
              <a:rPr lang="es-PE" dirty="0" smtClean="0"/>
              <a:t>Pasos a seguir, para cada impacto:</a:t>
            </a:r>
          </a:p>
          <a:p>
            <a:pPr lvl="1"/>
            <a:r>
              <a:rPr lang="es-PE" dirty="0" smtClean="0"/>
              <a:t>Se estima la Importancia mediante la ecuación  respectiva.</a:t>
            </a:r>
          </a:p>
          <a:p>
            <a:pPr lvl="1"/>
            <a:r>
              <a:rPr lang="es-PE" dirty="0" smtClean="0"/>
              <a:t>Se estima la Magnitud a partir de una adecuación del método de Batelle.</a:t>
            </a:r>
          </a:p>
          <a:p>
            <a:pPr lvl="1"/>
            <a:r>
              <a:rPr lang="es-PE" dirty="0" smtClean="0"/>
              <a:t>Se multiplica la Importancia Estandarizada (Ij/Ij max) por la Magnitud,  empleando la fórmula  Vj=(Ij/Imax * Mj</a:t>
            </a:r>
            <a:r>
              <a:rPr lang="es-PE" baseline="30000" dirty="0" smtClean="0"/>
              <a:t>2</a:t>
            </a:r>
            <a:r>
              <a:rPr lang="es-PE" dirty="0" smtClean="0"/>
              <a:t>)</a:t>
            </a:r>
            <a:r>
              <a:rPr lang="es-PE" baseline="30000" dirty="0" smtClean="0"/>
              <a:t>1/3</a:t>
            </a:r>
            <a:r>
              <a:rPr lang="es-PE" dirty="0" smtClean="0"/>
              <a:t> . </a:t>
            </a:r>
          </a:p>
          <a:p>
            <a:pPr lvl="1"/>
            <a:r>
              <a:rPr lang="es-PE" dirty="0" smtClean="0"/>
              <a:t>Se obtiene el  “</a:t>
            </a:r>
            <a:r>
              <a:rPr lang="es-PE" dirty="0" smtClean="0">
                <a:solidFill>
                  <a:srgbClr val="0000CC"/>
                </a:solidFill>
              </a:rPr>
              <a:t>Valor del Efecto</a:t>
            </a:r>
            <a:r>
              <a:rPr lang="es-PE" dirty="0" smtClean="0"/>
              <a:t>”,  que luego se multiplica por la ponderación UIP  y se obtiene el  “</a:t>
            </a:r>
            <a:r>
              <a:rPr lang="es-PE" dirty="0" smtClean="0">
                <a:solidFill>
                  <a:srgbClr val="0000CC"/>
                </a:solidFill>
              </a:rPr>
              <a:t>Impacto Total</a:t>
            </a:r>
            <a:r>
              <a:rPr lang="es-PE" dirty="0" smtClean="0"/>
              <a:t>” sin medidas de corrección.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34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…Fase cuantitativa (Conesa)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PE" dirty="0" smtClean="0"/>
              <a:t>Se vuelve a repetir todo el proceso avanzado.</a:t>
            </a:r>
          </a:p>
          <a:p>
            <a:pPr lvl="1"/>
            <a:r>
              <a:rPr lang="es-PE" dirty="0" smtClean="0"/>
              <a:t>Se califica ahora incluyendo medidas correctivas. </a:t>
            </a:r>
          </a:p>
          <a:p>
            <a:pPr lvl="1"/>
            <a:r>
              <a:rPr lang="es-PE" dirty="0" smtClean="0"/>
              <a:t>Se obtiene un nuevo “</a:t>
            </a:r>
            <a:r>
              <a:rPr lang="es-PE" dirty="0" smtClean="0">
                <a:solidFill>
                  <a:srgbClr val="0000CC"/>
                </a:solidFill>
              </a:rPr>
              <a:t>Valor del Efecto</a:t>
            </a:r>
            <a:r>
              <a:rPr lang="es-PE" dirty="0" smtClean="0"/>
              <a:t>” con medidas correctivas mediante la misma fórmula  Vj=(Ij/Imax * Mj</a:t>
            </a:r>
            <a:r>
              <a:rPr lang="es-PE" baseline="30000" dirty="0" smtClean="0"/>
              <a:t>2</a:t>
            </a:r>
            <a:r>
              <a:rPr lang="es-PE" dirty="0" smtClean="0"/>
              <a:t>)</a:t>
            </a:r>
            <a:r>
              <a:rPr lang="es-PE" baseline="30000" dirty="0" smtClean="0"/>
              <a:t>1/3</a:t>
            </a:r>
            <a:r>
              <a:rPr lang="es-PE" dirty="0" smtClean="0"/>
              <a:t>, y luego se multiplica por la ponderación UIP y se obtiene el “</a:t>
            </a:r>
            <a:r>
              <a:rPr lang="es-PE" dirty="0" smtClean="0">
                <a:solidFill>
                  <a:srgbClr val="0000CC"/>
                </a:solidFill>
              </a:rPr>
              <a:t>Impacto Total</a:t>
            </a:r>
            <a:r>
              <a:rPr lang="es-PE" dirty="0" smtClean="0"/>
              <a:t>” con medidas.</a:t>
            </a:r>
          </a:p>
          <a:p>
            <a:pPr lvl="1"/>
            <a:r>
              <a:rPr lang="es-PE" dirty="0" smtClean="0"/>
              <a:t> Estimar la “</a:t>
            </a:r>
            <a:r>
              <a:rPr lang="es-PE" dirty="0" smtClean="0">
                <a:solidFill>
                  <a:srgbClr val="0000CC"/>
                </a:solidFill>
              </a:rPr>
              <a:t>Importancia Final</a:t>
            </a:r>
            <a:r>
              <a:rPr lang="es-PE" dirty="0" smtClean="0"/>
              <a:t>” sumando algebraicamente  los valores de “</a:t>
            </a:r>
            <a:r>
              <a:rPr lang="es-PE" dirty="0" smtClean="0">
                <a:solidFill>
                  <a:srgbClr val="0000CC"/>
                </a:solidFill>
              </a:rPr>
              <a:t>Total Importancia</a:t>
            </a:r>
            <a:r>
              <a:rPr lang="es-PE" dirty="0" smtClean="0"/>
              <a:t>” </a:t>
            </a:r>
            <a:r>
              <a:rPr lang="es-PE" dirty="0" smtClean="0">
                <a:solidFill>
                  <a:srgbClr val="0000CC"/>
                </a:solidFill>
              </a:rPr>
              <a:t> </a:t>
            </a:r>
            <a:r>
              <a:rPr lang="es-PE" dirty="0" smtClean="0"/>
              <a:t>sin medidas de corrección  y con medidas.</a:t>
            </a:r>
          </a:p>
          <a:p>
            <a:pPr lvl="1"/>
            <a:r>
              <a:rPr lang="es-PE" dirty="0" smtClean="0"/>
              <a:t>Estimar la “</a:t>
            </a:r>
            <a:r>
              <a:rPr lang="es-PE" dirty="0" smtClean="0">
                <a:solidFill>
                  <a:srgbClr val="0000CC"/>
                </a:solidFill>
              </a:rPr>
              <a:t>Magnitud Final</a:t>
            </a:r>
            <a:r>
              <a:rPr lang="es-PE" dirty="0" smtClean="0"/>
              <a:t>” sumando algebraicamente la </a:t>
            </a:r>
            <a:r>
              <a:rPr lang="es-PE" dirty="0" smtClean="0">
                <a:solidFill>
                  <a:srgbClr val="0000CC"/>
                </a:solidFill>
              </a:rPr>
              <a:t>magnitud </a:t>
            </a:r>
            <a:r>
              <a:rPr lang="es-PE" dirty="0" smtClean="0"/>
              <a:t>sin medidas y con medidas de corrección.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35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…Fase cuantitativa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s-PE" dirty="0" smtClean="0"/>
              <a:t>Multiplicar la “</a:t>
            </a:r>
            <a:r>
              <a:rPr lang="es-PE" dirty="0" smtClean="0">
                <a:solidFill>
                  <a:srgbClr val="0000CC"/>
                </a:solidFill>
              </a:rPr>
              <a:t>Importancia Final</a:t>
            </a:r>
            <a:r>
              <a:rPr lang="es-PE" dirty="0" smtClean="0"/>
              <a:t>” por la “</a:t>
            </a:r>
            <a:r>
              <a:rPr lang="es-PE" dirty="0" smtClean="0">
                <a:solidFill>
                  <a:srgbClr val="0000CC"/>
                </a:solidFill>
              </a:rPr>
              <a:t>Magnitud Final</a:t>
            </a:r>
            <a:r>
              <a:rPr lang="es-PE" dirty="0" smtClean="0"/>
              <a:t>” mediante la fórmula Vj=(Ij/Imax * Mj</a:t>
            </a:r>
            <a:r>
              <a:rPr lang="es-PE" baseline="30000" dirty="0" smtClean="0"/>
              <a:t>2</a:t>
            </a:r>
            <a:r>
              <a:rPr lang="es-PE" dirty="0" smtClean="0"/>
              <a:t>)</a:t>
            </a:r>
            <a:r>
              <a:rPr lang="es-PE" baseline="30000" dirty="0" smtClean="0"/>
              <a:t>1/3</a:t>
            </a:r>
            <a:r>
              <a:rPr lang="es-PE" dirty="0" smtClean="0"/>
              <a:t>, y se obtiene el “</a:t>
            </a:r>
            <a:r>
              <a:rPr lang="es-PE" dirty="0" smtClean="0">
                <a:solidFill>
                  <a:srgbClr val="0000CC"/>
                </a:solidFill>
              </a:rPr>
              <a:t>Valor Final</a:t>
            </a:r>
            <a:r>
              <a:rPr lang="es-PE" dirty="0" smtClean="0"/>
              <a:t>”. Este valor final se multiplica por la ponderación UIP y se obtiene el “</a:t>
            </a:r>
            <a:r>
              <a:rPr lang="es-PE" dirty="0" smtClean="0">
                <a:solidFill>
                  <a:srgbClr val="0000CC"/>
                </a:solidFill>
              </a:rPr>
              <a:t>Impacto Final</a:t>
            </a:r>
            <a:r>
              <a:rPr lang="es-PE" dirty="0" smtClean="0"/>
              <a:t>” (IA</a:t>
            </a:r>
            <a:r>
              <a:rPr lang="es-PE" baseline="-25000" dirty="0" smtClean="0"/>
              <a:t>j</a:t>
            </a:r>
            <a:r>
              <a:rPr lang="es-PE" dirty="0" smtClean="0"/>
              <a:t> = P</a:t>
            </a:r>
            <a:r>
              <a:rPr lang="es-PE" baseline="-25000" dirty="0" smtClean="0"/>
              <a:t>j *</a:t>
            </a:r>
            <a:r>
              <a:rPr lang="es-PE" dirty="0" smtClean="0"/>
              <a:t> V</a:t>
            </a:r>
            <a:r>
              <a:rPr lang="es-PE" baseline="-25000" dirty="0" smtClean="0"/>
              <a:t>j)</a:t>
            </a:r>
            <a:r>
              <a:rPr lang="es-PE" dirty="0" smtClean="0"/>
              <a:t> </a:t>
            </a:r>
          </a:p>
          <a:p>
            <a:r>
              <a:rPr lang="es-PE" dirty="0" smtClean="0"/>
              <a:t> Todos estos cálculos se realizan para cada impacto. </a:t>
            </a:r>
          </a:p>
          <a:p>
            <a:r>
              <a:rPr lang="es-PE" dirty="0" smtClean="0"/>
              <a:t>Se pueden totalizar los “</a:t>
            </a:r>
            <a:r>
              <a:rPr lang="es-PE" dirty="0" smtClean="0">
                <a:solidFill>
                  <a:srgbClr val="0000CC"/>
                </a:solidFill>
              </a:rPr>
              <a:t>Impactos Finales</a:t>
            </a:r>
            <a:r>
              <a:rPr lang="es-PE" dirty="0" smtClean="0"/>
              <a:t>” para el proyecto; y el valor estará alrededor de los </a:t>
            </a:r>
            <a:r>
              <a:rPr lang="es-PE" dirty="0" smtClean="0">
                <a:latin typeface="Calibri"/>
              </a:rPr>
              <a:t>±</a:t>
            </a:r>
            <a:r>
              <a:rPr lang="es-PE" dirty="0" smtClean="0"/>
              <a:t>1000 puntos.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36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La matriz de importancia de Conesa es una aproximación no estandarizada y con dificultades para normalizarla</a:t>
            </a:r>
            <a:endParaRPr lang="es-PE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Subjetividad en la matriz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BF22-A46C-4D08-A8EF-10CB053655CF}" type="slidenum">
              <a:rPr lang="es-PE" smtClean="0"/>
              <a:pPr/>
              <a:t>37</a:t>
            </a:fld>
            <a:endParaRPr lang="es-PE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Anotaciones del propio Conesa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La matriz de importancia presenta </a:t>
            </a:r>
            <a:r>
              <a:rPr lang="es-PE" i="1" dirty="0" smtClean="0">
                <a:solidFill>
                  <a:srgbClr val="C00000"/>
                </a:solidFill>
              </a:rPr>
              <a:t>“una valoración meramente cualitativa y su valoración absoluta no nos determina la importancia real del impacto” </a:t>
            </a:r>
            <a:r>
              <a:rPr lang="es-PE" sz="2400" dirty="0" smtClean="0"/>
              <a:t>(Conesa, 2010, p. 264-265). </a:t>
            </a:r>
          </a:p>
          <a:p>
            <a:r>
              <a:rPr lang="es-PE" dirty="0" smtClean="0"/>
              <a:t>Es para la fase cuantitativa (no para la matriz de importancia) que se plantea un valor total para el proyecto: </a:t>
            </a:r>
            <a:r>
              <a:rPr lang="es-PE" i="1" dirty="0" smtClean="0">
                <a:solidFill>
                  <a:srgbClr val="C00000"/>
                </a:solidFill>
              </a:rPr>
              <a:t>“los valores del impacto ambiental total causado por el proyecto se encontrarán en el entorno de </a:t>
            </a:r>
            <a:r>
              <a:rPr lang="es-PE" i="1" dirty="0" smtClean="0">
                <a:solidFill>
                  <a:srgbClr val="C00000"/>
                </a:solidFill>
                <a:latin typeface="Calibri"/>
              </a:rPr>
              <a:t>± </a:t>
            </a:r>
            <a:r>
              <a:rPr lang="es-PE" i="1" dirty="0" smtClean="0">
                <a:solidFill>
                  <a:srgbClr val="C00000"/>
                </a:solidFill>
              </a:rPr>
              <a:t>1000 UA”  </a:t>
            </a:r>
            <a:r>
              <a:rPr lang="es-PE" sz="2400" dirty="0" smtClean="0"/>
              <a:t>(Conesa, p. 293-294). </a:t>
            </a:r>
            <a:endParaRPr lang="es-PE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38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… Anotaciones del propio Conesa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La matriz de importancia </a:t>
            </a:r>
            <a:r>
              <a:rPr lang="es-PE" i="1" dirty="0" smtClean="0">
                <a:solidFill>
                  <a:srgbClr val="C00000"/>
                </a:solidFill>
              </a:rPr>
              <a:t>“solo permite </a:t>
            </a:r>
            <a:r>
              <a:rPr lang="es-ES" i="1" dirty="0" smtClean="0">
                <a:solidFill>
                  <a:srgbClr val="C00000"/>
                </a:solidFill>
              </a:rPr>
              <a:t>obtener una valoración cualitativa en el nivel requerido por un estudio de impacto ambiental simplificado” </a:t>
            </a:r>
            <a:r>
              <a:rPr lang="es-ES" sz="2400" dirty="0" smtClean="0"/>
              <a:t>(Conesa, 2010, p. 235, 276). </a:t>
            </a:r>
          </a:p>
          <a:p>
            <a:r>
              <a:rPr lang="es-ES" dirty="0" smtClean="0"/>
              <a:t>En nuestro medio se emplea la matriz de importancia como único método para todo: EVAP, DIA,  EIA-sd, EIA-d, etc.</a:t>
            </a:r>
          </a:p>
          <a:p>
            <a:r>
              <a:rPr lang="es-ES" b="1" dirty="0" smtClean="0">
                <a:solidFill>
                  <a:srgbClr val="0000CC"/>
                </a:solidFill>
              </a:rPr>
              <a:t>¡Hacer caso al autor y usar su método completo!</a:t>
            </a:r>
            <a:endParaRPr lang="es-PE" b="1" dirty="0">
              <a:solidFill>
                <a:srgbClr val="0000C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39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…¿Existen otros métodos?</a:t>
            </a:r>
            <a:endParaRPr lang="es-PE" sz="32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4</a:t>
            </a:fld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53400" cy="4379948"/>
          </a:xfrm>
        </p:spPr>
        <p:txBody>
          <a:bodyPr>
            <a:normAutofit fontScale="77500" lnSpcReduction="20000"/>
          </a:bodyPr>
          <a:lstStyle/>
          <a:p>
            <a:r>
              <a:rPr lang="es-PE" sz="2600" dirty="0" smtClean="0">
                <a:solidFill>
                  <a:srgbClr val="C00000"/>
                </a:solidFill>
              </a:rPr>
              <a:t>Los método actuales incluyen un factor de ponderación en sus ecuaciones</a:t>
            </a:r>
          </a:p>
          <a:p>
            <a:pPr lvl="1"/>
            <a:r>
              <a:rPr lang="es-ES" dirty="0" smtClean="0"/>
              <a:t>Gómez Orea (2003) similar a Conesa (2010)</a:t>
            </a:r>
          </a:p>
          <a:p>
            <a:pPr lvl="1"/>
            <a:r>
              <a:rPr lang="es-ES" dirty="0" smtClean="0"/>
              <a:t>Arce (2002) incluye fragilidad</a:t>
            </a:r>
          </a:p>
          <a:p>
            <a:pPr lvl="1"/>
            <a:r>
              <a:rPr lang="es-ES" dirty="0" smtClean="0"/>
              <a:t>Toro (2009) incluye vulnerabilidad </a:t>
            </a:r>
          </a:p>
          <a:p>
            <a:pPr lvl="1"/>
            <a:r>
              <a:rPr lang="es-ES" dirty="0" smtClean="0"/>
              <a:t>Criterios Relevantes Integrados - CRI (Buroz, 1994)</a:t>
            </a:r>
          </a:p>
          <a:p>
            <a:pPr lvl="1"/>
            <a:r>
              <a:rPr lang="es-ES" dirty="0" smtClean="0"/>
              <a:t>Leopold (1971)</a:t>
            </a:r>
          </a:p>
          <a:p>
            <a:pPr lvl="1"/>
            <a:r>
              <a:rPr lang="es-PE" dirty="0" smtClean="0"/>
              <a:t>Sistema de Evaluación Ambiental de Battelle-Columbus (1973)</a:t>
            </a:r>
          </a:p>
          <a:p>
            <a:pPr lvl="1"/>
            <a:r>
              <a:rPr lang="es-PE" dirty="0" smtClean="0"/>
              <a:t>Criterios Relevantes Integrados (CAURA S.A.1997)</a:t>
            </a:r>
          </a:p>
          <a:p>
            <a:pPr lvl="1"/>
            <a:r>
              <a:rPr lang="es-PE" dirty="0" smtClean="0"/>
              <a:t>Evaluación Rápida de Impactos Ambientales (RIAM)</a:t>
            </a:r>
          </a:p>
          <a:p>
            <a:pPr lvl="1"/>
            <a:r>
              <a:rPr lang="es-PE" dirty="0" smtClean="0"/>
              <a:t>Ecuaciones ponderadas (por ejemplo)</a:t>
            </a:r>
          </a:p>
          <a:p>
            <a:pPr lvl="2"/>
            <a:r>
              <a:rPr lang="es-PE" b="1" i="1" dirty="0" smtClean="0"/>
              <a:t>I = C x Po x (M + E+ Du + F + R)</a:t>
            </a:r>
            <a:endParaRPr lang="es-PE" sz="2200" dirty="0" smtClean="0"/>
          </a:p>
          <a:p>
            <a:pPr lvl="3"/>
            <a:r>
              <a:rPr lang="es-PE" b="1" i="1" dirty="0" smtClean="0"/>
              <a:t>C	Carácter, Po Probabilidad de ocurrencia, M Magnitud, E Extensión geográfica, Du Duración, F	Frecuencia, R Reversibilidad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dirty="0" smtClean="0"/>
              <a:t>Fuentes de subjetividad en la Matriz</a:t>
            </a:r>
            <a:endParaRPr lang="es-PE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La matriz de importancia es una apreciación incompleta del valor del impacto.</a:t>
            </a:r>
          </a:p>
          <a:p>
            <a:r>
              <a:rPr lang="es-PE" dirty="0" smtClean="0"/>
              <a:t>Hay multiplicidad de ecuaciones de importancia.</a:t>
            </a:r>
          </a:p>
          <a:p>
            <a:r>
              <a:rPr lang="es-PE" dirty="0" smtClean="0"/>
              <a:t>Hay adaptaciones para reducir los calificativos de severidad y criticidad.</a:t>
            </a:r>
          </a:p>
          <a:p>
            <a:r>
              <a:rPr lang="es-PE" dirty="0" smtClean="0"/>
              <a:t>Riesgo de doble contabilidad de impactos.</a:t>
            </a:r>
          </a:p>
          <a:p>
            <a:r>
              <a:rPr lang="es-PE" dirty="0" smtClean="0"/>
              <a:t>Subjetividad en la ponderación.</a:t>
            </a:r>
          </a:p>
          <a:p>
            <a:r>
              <a:rPr lang="es-PE" dirty="0" smtClean="0"/>
              <a:t>Falta de adecuación legal (a la norma peruana)</a:t>
            </a:r>
          </a:p>
          <a:p>
            <a:r>
              <a:rPr lang="es-PE" dirty="0" smtClean="0"/>
              <a:t>Falta de operacionalización de variables.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40</a:t>
            </a:fld>
            <a:endParaRPr lang="es-PE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b="1" dirty="0" smtClean="0"/>
              <a:t>¿Por qué no usar la matriz de Conesa para categorizar proyectos?</a:t>
            </a:r>
            <a:endParaRPr lang="es-PE" sz="32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es-PE" sz="2300" dirty="0" smtClean="0"/>
              <a:t>Fue elaborado para calificar impactos, no para categorizar proyectos.</a:t>
            </a:r>
          </a:p>
          <a:p>
            <a:r>
              <a:rPr lang="es-PE" sz="2300" dirty="0" smtClean="0"/>
              <a:t>Requiere información primaria para completar consistentemente la ecuación de importancia.</a:t>
            </a:r>
          </a:p>
          <a:p>
            <a:r>
              <a:rPr lang="es-PE" sz="2300" dirty="0" smtClean="0"/>
              <a:t>Se puede completar la ecuación de importancia con información de fuente secundaria pero no sería serio tal “juicio de experto”.</a:t>
            </a:r>
          </a:p>
          <a:p>
            <a:r>
              <a:rPr lang="es-PE" sz="2300" dirty="0" smtClean="0"/>
              <a:t>Si bien la matriz es numérica es un método cualitativo (valores ordinales) por lo cual es muy artificioso usarla como producto de una medición y establecerla como un baremo.</a:t>
            </a:r>
          </a:p>
          <a:p>
            <a:r>
              <a:rPr lang="es-PE" sz="2300" dirty="0" smtClean="0"/>
              <a:t> Es muy subjetiva, no está estandarizada y es poco probable que pueda normalizarse.</a:t>
            </a:r>
          </a:p>
          <a:p>
            <a:r>
              <a:rPr lang="es-PE" sz="2300" dirty="0" smtClean="0"/>
              <a:t>Conesa (2010) no lo recomendaría para categorizar proyectos.</a:t>
            </a:r>
            <a:endParaRPr lang="es-PE" sz="23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41</a:t>
            </a:fld>
            <a:endParaRPr lang="es-PE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Literatura citada</a:t>
            </a:r>
            <a:endParaRPr lang="es-PE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42</a:t>
            </a:fld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600" dirty="0" smtClean="0"/>
              <a:t>Conesa, Vicente (2010). Guía metodológica para la evaluación del impacto ambiental. 4ª ed. Madrid: Mundi Prensa</a:t>
            </a:r>
          </a:p>
          <a:p>
            <a:r>
              <a:rPr lang="es-PE" sz="2600" dirty="0" smtClean="0"/>
              <a:t>Gómez, D. (2003). Evaluación de impacto ambiental. Un instrumento preventivo para la gestión ambiental . Madrid: Mundi Prensa. </a:t>
            </a:r>
          </a:p>
          <a:p>
            <a:r>
              <a:rPr lang="es-ES" sz="2600" dirty="0" smtClean="0"/>
              <a:t>Ministerio </a:t>
            </a:r>
            <a:r>
              <a:rPr lang="es-ES" sz="2600" dirty="0" smtClean="0"/>
              <a:t>del Ambiente del Perú - MINAM (2009). Decreto Supremo Nº019-2009-MINAM Reglamento de la Ley 27446 Ley del Sistema Nacional de Evaluación de Impacto Ambiental. 25 de setiembre del 2009.</a:t>
            </a:r>
          </a:p>
          <a:p>
            <a:r>
              <a:rPr lang="es-PE" sz="2600" dirty="0" smtClean="0"/>
              <a:t>Martínez, Renson (2010). Propuesta metodológica para la Evaluación de Impacto Ambiental en Colombia. Tesis de Maestría. Bogotá: Universidad Nacional de Colombia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2400" i="1" dirty="0" smtClean="0">
                <a:solidFill>
                  <a:srgbClr val="C00000"/>
                </a:solidFill>
              </a:rPr>
              <a:t>Conesa, Vicente (2010). Guía metodológica para la evaluación de impacto ambiental. 4ª edición. Madrid: Mundi-Prensa</a:t>
            </a:r>
          </a:p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800" b="1" dirty="0" smtClean="0">
                <a:solidFill>
                  <a:schemeClr val="bg1"/>
                </a:solidFill>
              </a:rPr>
              <a:t>Método de Vicente Conesa Fernández – Vítora (desarrollado y mejorado 1990-2010)</a:t>
            </a:r>
            <a:endParaRPr lang="es-PE" sz="28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BF22-A46C-4D08-A8EF-10CB053655CF}" type="slidenum">
              <a:rPr lang="es-PE" smtClean="0"/>
              <a:pPr/>
              <a:t>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 smtClean="0"/>
              <a:t>ECUACIÓN DE CONESA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PE" sz="2800" b="1" dirty="0" smtClean="0">
                <a:solidFill>
                  <a:srgbClr val="C00000"/>
                </a:solidFill>
              </a:rPr>
              <a:t>VALOR TOTAL DEL IMPACTO</a:t>
            </a:r>
            <a:r>
              <a:rPr lang="es-PE" sz="2800" dirty="0" smtClean="0">
                <a:solidFill>
                  <a:srgbClr val="C00000"/>
                </a:solidFill>
              </a:rPr>
              <a:t>:   </a:t>
            </a:r>
            <a:r>
              <a:rPr lang="es-PE" b="1" dirty="0" smtClean="0"/>
              <a:t>V = (I/I</a:t>
            </a:r>
            <a:r>
              <a:rPr lang="es-PE" b="1" baseline="-25000" dirty="0" smtClean="0"/>
              <a:t>max</a:t>
            </a:r>
            <a:r>
              <a:rPr lang="es-PE" b="1" dirty="0" smtClean="0"/>
              <a:t> * M</a:t>
            </a:r>
            <a:r>
              <a:rPr lang="es-PE" b="1" baseline="30000" dirty="0" smtClean="0"/>
              <a:t>2</a:t>
            </a:r>
            <a:r>
              <a:rPr lang="es-PE" b="1" dirty="0" smtClean="0"/>
              <a:t>)</a:t>
            </a:r>
            <a:r>
              <a:rPr lang="es-PE" b="1" baseline="30000" dirty="0" smtClean="0"/>
              <a:t>1/3</a:t>
            </a:r>
            <a:r>
              <a:rPr lang="es-PE" b="1" dirty="0" smtClean="0"/>
              <a:t> 	 (Sinónimo: valor del efecto)</a:t>
            </a:r>
            <a:endParaRPr lang="es-PE" dirty="0" smtClean="0"/>
          </a:p>
          <a:p>
            <a:pPr lvl="1"/>
            <a:r>
              <a:rPr lang="es-PE" b="1" dirty="0" smtClean="0"/>
              <a:t>V</a:t>
            </a:r>
            <a:r>
              <a:rPr lang="es-PE" dirty="0" smtClean="0"/>
              <a:t>   =  Valor total del impacto.</a:t>
            </a:r>
          </a:p>
          <a:p>
            <a:pPr lvl="1"/>
            <a:r>
              <a:rPr lang="es-PE" b="1" dirty="0" smtClean="0"/>
              <a:t>I</a:t>
            </a:r>
            <a:r>
              <a:rPr lang="es-PE" dirty="0" smtClean="0"/>
              <a:t>    =  Importancia del impacto (</a:t>
            </a:r>
            <a:r>
              <a:rPr lang="es-PE" dirty="0" smtClean="0">
                <a:solidFill>
                  <a:srgbClr val="C00000"/>
                </a:solidFill>
              </a:rPr>
              <a:t>fase cualitativa</a:t>
            </a:r>
            <a:r>
              <a:rPr lang="es-PE" dirty="0" smtClean="0"/>
              <a:t>).</a:t>
            </a:r>
          </a:p>
          <a:p>
            <a:pPr lvl="1"/>
            <a:r>
              <a:rPr lang="es-PE" b="1" dirty="0" smtClean="0"/>
              <a:t>M</a:t>
            </a:r>
            <a:r>
              <a:rPr lang="es-PE" dirty="0" smtClean="0"/>
              <a:t>  =  Magnitud del impacto (</a:t>
            </a:r>
            <a:r>
              <a:rPr lang="es-PE" dirty="0" smtClean="0">
                <a:solidFill>
                  <a:srgbClr val="C00000"/>
                </a:solidFill>
              </a:rPr>
              <a:t>fase cuantitativa</a:t>
            </a:r>
            <a:r>
              <a:rPr lang="es-PE" dirty="0" smtClean="0"/>
              <a:t>).</a:t>
            </a:r>
          </a:p>
          <a:p>
            <a:r>
              <a:rPr lang="es-PE" dirty="0" smtClean="0"/>
              <a:t>En su fase cualitativa se estima la importancia del impacto, mediante </a:t>
            </a:r>
            <a:r>
              <a:rPr lang="es-PE" b="1" dirty="0" smtClean="0">
                <a:solidFill>
                  <a:srgbClr val="0000CC"/>
                </a:solidFill>
              </a:rPr>
              <a:t>la matriz de importancia.</a:t>
            </a:r>
          </a:p>
          <a:p>
            <a:r>
              <a:rPr lang="es-PE" dirty="0" smtClean="0"/>
              <a:t>En su fase cuantitativa se calcula </a:t>
            </a:r>
            <a:r>
              <a:rPr lang="es-PE" b="1" dirty="0" smtClean="0">
                <a:solidFill>
                  <a:srgbClr val="0000CC"/>
                </a:solidFill>
              </a:rPr>
              <a:t>la magnitud </a:t>
            </a:r>
            <a:r>
              <a:rPr lang="es-PE" dirty="0" smtClean="0"/>
              <a:t>del impacto, y se completa la evaluación con la estimación del valor total del impacto.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0ABF22-A46C-4D08-A8EF-10CB053655CF}" type="slidenum">
              <a:rPr lang="es-PE" smtClean="0"/>
              <a:pPr/>
              <a:t>6</a:t>
            </a:fld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609329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(Conesa, 2010, p.253-255, 293, 342-343, 346).</a:t>
            </a:r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43405" y="6248206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2153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3" y="1785926"/>
            <a:ext cx="819928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7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91" y="285728"/>
            <a:ext cx="84396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8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s-PE" dirty="0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94" y="1357298"/>
            <a:ext cx="876936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21B-E274-4D53-BBD3-44632CDFE091}" type="slidenum">
              <a:rPr lang="es-PE" smtClean="0"/>
              <a:pPr/>
              <a:t>9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Oscar Cuya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14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92D05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1924</TotalTime>
  <Words>2289</Words>
  <Application>Microsoft Office PowerPoint</Application>
  <PresentationFormat>Presentación en pantalla (4:3)</PresentationFormat>
  <Paragraphs>412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Intermedio</vt:lpstr>
      <vt:lpstr>Una combinación de los métodos de Leopold y Batelle</vt:lpstr>
      <vt:lpstr>¿Por qué se usa en nuestro medio la matriz de importancia de Vicente Conesa?</vt:lpstr>
      <vt:lpstr>…¿Por qué se usa en nuestro medio la matriz de importancia de Vicente Conesa?</vt:lpstr>
      <vt:lpstr>…¿Existen otros métodos?</vt:lpstr>
      <vt:lpstr>Método de Vicente Conesa Fernández – Vítora (desarrollado y mejorado 1990-2010)</vt:lpstr>
      <vt:lpstr>ECUACIÓN DE CONESA</vt:lpstr>
      <vt:lpstr>Diapositiva 7</vt:lpstr>
      <vt:lpstr>Diapositiva 8</vt:lpstr>
      <vt:lpstr>Diapositiva 9</vt:lpstr>
      <vt:lpstr>Diapositiva 10</vt:lpstr>
      <vt:lpstr>Diapositiva 11</vt:lpstr>
      <vt:lpstr>Fase Cualitativa</vt:lpstr>
      <vt:lpstr>Fase cualitativa</vt:lpstr>
      <vt:lpstr>Importancia del factor o UIP</vt:lpstr>
      <vt:lpstr>Diapositiva 15</vt:lpstr>
      <vt:lpstr>Importancia del Efecto</vt:lpstr>
      <vt:lpstr>Diapositiva 17</vt:lpstr>
      <vt:lpstr>Diapositiva 18</vt:lpstr>
      <vt:lpstr>Diapositiva 19</vt:lpstr>
      <vt:lpstr>Evaluación cualitativa para una EIA simplificada</vt:lpstr>
      <vt:lpstr>Fase cuantitativa - Conesa</vt:lpstr>
      <vt:lpstr>Fase cuantitativa (Conesa)</vt:lpstr>
      <vt:lpstr>…Índice de calidad ambiental (BATELLE)</vt:lpstr>
      <vt:lpstr>Índice de Calidad Ambiental (ICA)</vt:lpstr>
      <vt:lpstr>Diapositiva 25</vt:lpstr>
      <vt:lpstr>Diapositiva 26</vt:lpstr>
      <vt:lpstr>Diapositiva 27</vt:lpstr>
      <vt:lpstr>Diapositiva 28</vt:lpstr>
      <vt:lpstr>Diapositiva 29</vt:lpstr>
      <vt:lpstr>…Índice de calidad ambiental (BATELLE)</vt:lpstr>
      <vt:lpstr>ICA para contenido de fosforo en agua</vt:lpstr>
      <vt:lpstr>ICA para la DBO</vt:lpstr>
      <vt:lpstr>Función de transformación</vt:lpstr>
      <vt:lpstr>…Fase cuantitativa (Conesa)</vt:lpstr>
      <vt:lpstr>…Fase cuantitativa (Conesa)</vt:lpstr>
      <vt:lpstr>…Fase cuantitativa</vt:lpstr>
      <vt:lpstr>Subjetividad en la matriz</vt:lpstr>
      <vt:lpstr>Anotaciones del propio Conesa </vt:lpstr>
      <vt:lpstr>… Anotaciones del propio Conesa</vt:lpstr>
      <vt:lpstr>Fuentes de subjetividad en la Matriz</vt:lpstr>
      <vt:lpstr>¿Por qué no usar la matriz de Conesa para categorizar proyectos?</vt:lpstr>
      <vt:lpstr>Literatura citada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Acerca del método Conesa y su uso para la categorización de proyectos</dc:title>
  <dc:creator>Ocuya</dc:creator>
  <cp:lastModifiedBy>Ocuya</cp:lastModifiedBy>
  <cp:revision>187</cp:revision>
  <dcterms:created xsi:type="dcterms:W3CDTF">2013-07-19T21:24:23Z</dcterms:created>
  <dcterms:modified xsi:type="dcterms:W3CDTF">2016-06-29T21:07:12Z</dcterms:modified>
</cp:coreProperties>
</file>